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354" r:id="rId3"/>
    <p:sldId id="391" r:id="rId4"/>
    <p:sldId id="317" r:id="rId5"/>
    <p:sldId id="318" r:id="rId6"/>
    <p:sldId id="355" r:id="rId7"/>
    <p:sldId id="288" r:id="rId8"/>
    <p:sldId id="389" r:id="rId9"/>
    <p:sldId id="294" r:id="rId10"/>
    <p:sldId id="298" r:id="rId11"/>
    <p:sldId id="415" r:id="rId12"/>
    <p:sldId id="363" r:id="rId13"/>
    <p:sldId id="360" r:id="rId14"/>
    <p:sldId id="356" r:id="rId15"/>
    <p:sldId id="396" r:id="rId16"/>
    <p:sldId id="416" r:id="rId17"/>
    <p:sldId id="358" r:id="rId18"/>
    <p:sldId id="364" r:id="rId19"/>
    <p:sldId id="395" r:id="rId20"/>
    <p:sldId id="368" r:id="rId21"/>
    <p:sldId id="369" r:id="rId22"/>
    <p:sldId id="370" r:id="rId23"/>
    <p:sldId id="394" r:id="rId24"/>
    <p:sldId id="387" r:id="rId25"/>
    <p:sldId id="397" r:id="rId26"/>
    <p:sldId id="422" r:id="rId27"/>
    <p:sldId id="393" r:id="rId28"/>
    <p:sldId id="398" r:id="rId29"/>
    <p:sldId id="424" r:id="rId30"/>
    <p:sldId id="380" r:id="rId31"/>
    <p:sldId id="402" r:id="rId32"/>
    <p:sldId id="403" r:id="rId33"/>
    <p:sldId id="404" r:id="rId34"/>
    <p:sldId id="407" r:id="rId35"/>
    <p:sldId id="420" r:id="rId36"/>
    <p:sldId id="419" r:id="rId37"/>
    <p:sldId id="418" r:id="rId38"/>
    <p:sldId id="381" r:id="rId39"/>
    <p:sldId id="399" r:id="rId40"/>
    <p:sldId id="383" r:id="rId41"/>
    <p:sldId id="400" r:id="rId42"/>
    <p:sldId id="385" r:id="rId43"/>
    <p:sldId id="384" r:id="rId44"/>
    <p:sldId id="423" r:id="rId45"/>
    <p:sldId id="320" r:id="rId46"/>
    <p:sldId id="322" r:id="rId47"/>
    <p:sldId id="323" r:id="rId48"/>
    <p:sldId id="330" r:id="rId49"/>
    <p:sldId id="339" r:id="rId50"/>
    <p:sldId id="336" r:id="rId51"/>
    <p:sldId id="413" r:id="rId52"/>
    <p:sldId id="299" r:id="rId53"/>
    <p:sldId id="321" r:id="rId54"/>
    <p:sldId id="388" r:id="rId5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68" autoAdjust="0"/>
  </p:normalViewPr>
  <p:slideViewPr>
    <p:cSldViewPr>
      <p:cViewPr>
        <p:scale>
          <a:sx n="75" d="100"/>
          <a:sy n="75" d="100"/>
        </p:scale>
        <p:origin x="-13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50C4F7-D312-4036-89C3-DA63BAEAC195}" type="doc">
      <dgm:prSet loTypeId="urn:microsoft.com/office/officeart/2005/8/layout/cycle7" loCatId="cycle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2701CB65-961D-4703-A7ED-B031C5F2B982}">
      <dgm:prSet phldrT="[文本]"/>
      <dgm:spPr/>
      <dgm:t>
        <a:bodyPr/>
        <a:lstStyle/>
        <a:p>
          <a:r>
            <a:rPr lang="en-US" altLang="zh-CN" dirty="0" smtClean="0"/>
            <a:t>1:3*2</a:t>
          </a:r>
          <a:endParaRPr lang="zh-CN" altLang="en-US" dirty="0"/>
        </a:p>
      </dgm:t>
    </dgm:pt>
    <dgm:pt modelId="{7396E451-306B-420B-9E9F-5D4A7710D144}" type="parTrans" cxnId="{00E5F642-5D62-4AFF-85A1-A72915A42D81}">
      <dgm:prSet/>
      <dgm:spPr/>
      <dgm:t>
        <a:bodyPr/>
        <a:lstStyle/>
        <a:p>
          <a:endParaRPr lang="zh-CN" altLang="en-US"/>
        </a:p>
      </dgm:t>
    </dgm:pt>
    <dgm:pt modelId="{8A650940-9CA7-4B51-B575-37048CEB5EA6}" type="sibTrans" cxnId="{00E5F642-5D62-4AFF-85A1-A72915A42D81}">
      <dgm:prSet/>
      <dgm:spPr/>
      <dgm:t>
        <a:bodyPr/>
        <a:lstStyle/>
        <a:p>
          <a:endParaRPr lang="zh-CN" altLang="en-US"/>
        </a:p>
      </dgm:t>
    </dgm:pt>
    <dgm:pt modelId="{5F61505A-A386-4F81-AC70-C49A96F82BBA}">
      <dgm:prSet phldrT="[文本]"/>
      <dgm:spPr/>
      <dgm:t>
        <a:bodyPr/>
        <a:lstStyle/>
        <a:p>
          <a:r>
            <a:rPr lang="en-US" altLang="zh-CN" dirty="0" smtClean="0"/>
            <a:t>1:(3*2)</a:t>
          </a:r>
          <a:endParaRPr lang="zh-CN" altLang="en-US" dirty="0"/>
        </a:p>
      </dgm:t>
    </dgm:pt>
    <dgm:pt modelId="{DFA31D5A-7525-435B-BB88-7D96C703ADAC}" type="parTrans" cxnId="{FE8E5320-661F-47A3-94F6-B88733A02398}">
      <dgm:prSet/>
      <dgm:spPr/>
      <dgm:t>
        <a:bodyPr/>
        <a:lstStyle/>
        <a:p>
          <a:endParaRPr lang="zh-CN" altLang="en-US"/>
        </a:p>
      </dgm:t>
    </dgm:pt>
    <dgm:pt modelId="{EC586E0D-8D76-42DB-BBA2-DB881F338C05}" type="sibTrans" cxnId="{FE8E5320-661F-47A3-94F6-B88733A02398}">
      <dgm:prSet/>
      <dgm:spPr>
        <a:noFill/>
      </dgm:spPr>
      <dgm:t>
        <a:bodyPr/>
        <a:lstStyle/>
        <a:p>
          <a:endParaRPr lang="zh-CN" altLang="en-US"/>
        </a:p>
      </dgm:t>
    </dgm:pt>
    <dgm:pt modelId="{240C22AF-7496-471F-B935-145B787D9763}">
      <dgm:prSet phldrT="[文本]"/>
      <dgm:spPr/>
      <dgm:t>
        <a:bodyPr/>
        <a:lstStyle/>
        <a:p>
          <a:r>
            <a:rPr lang="en-US" altLang="zh-CN" dirty="0" smtClean="0"/>
            <a:t>(1:3)*2</a:t>
          </a:r>
          <a:endParaRPr lang="zh-CN" altLang="en-US" dirty="0"/>
        </a:p>
      </dgm:t>
    </dgm:pt>
    <dgm:pt modelId="{E8504CB2-D05C-4828-A593-07ACB4F5DC0C}" type="parTrans" cxnId="{18BD701E-99AA-41AE-B44C-69978CC12D1A}">
      <dgm:prSet/>
      <dgm:spPr/>
      <dgm:t>
        <a:bodyPr/>
        <a:lstStyle/>
        <a:p>
          <a:endParaRPr lang="zh-CN" altLang="en-US"/>
        </a:p>
      </dgm:t>
    </dgm:pt>
    <dgm:pt modelId="{5CC81B1B-AA45-4952-9276-70D79DB39E4A}" type="sibTrans" cxnId="{18BD701E-99AA-41AE-B44C-69978CC12D1A}">
      <dgm:prSet/>
      <dgm:spPr/>
      <dgm:t>
        <a:bodyPr/>
        <a:lstStyle/>
        <a:p>
          <a:endParaRPr lang="zh-CN" altLang="en-US"/>
        </a:p>
      </dgm:t>
    </dgm:pt>
    <dgm:pt modelId="{A04DB4CD-8C4B-4076-B2E6-0E268D9ADE62}" type="pres">
      <dgm:prSet presAssocID="{B550C4F7-D312-4036-89C3-DA63BAEAC19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5B8C4F5-A996-4996-96C2-0C92FE0D9152}" type="pres">
      <dgm:prSet presAssocID="{2701CB65-961D-4703-A7ED-B031C5F2B98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6D6315B-E9D7-4971-9C92-D33218547E02}" type="pres">
      <dgm:prSet presAssocID="{8A650940-9CA7-4B51-B575-37048CEB5EA6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5AE66DF6-FB72-4CC1-9835-ED8CB458AFEC}" type="pres">
      <dgm:prSet presAssocID="{8A650940-9CA7-4B51-B575-37048CEB5EA6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F2FDADE7-C4F4-4A88-A7DB-E5635AFEE0DF}" type="pres">
      <dgm:prSet presAssocID="{5F61505A-A386-4F81-AC70-C49A96F82BB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E04B2AD-5817-44DB-9109-AC8550DE35D8}" type="pres">
      <dgm:prSet presAssocID="{EC586E0D-8D76-42DB-BBA2-DB881F338C05}" presName="sibTrans" presStyleLbl="sibTrans2D1" presStyleIdx="1" presStyleCnt="3" custScaleX="28967" custScaleY="28967"/>
      <dgm:spPr/>
      <dgm:t>
        <a:bodyPr/>
        <a:lstStyle/>
        <a:p>
          <a:endParaRPr lang="zh-CN" altLang="en-US"/>
        </a:p>
      </dgm:t>
    </dgm:pt>
    <dgm:pt modelId="{03B05192-7F99-4415-8D65-1CD62BACFA4D}" type="pres">
      <dgm:prSet presAssocID="{EC586E0D-8D76-42DB-BBA2-DB881F338C05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C9E1ADF2-B5B1-4FE4-9BAB-5E97C3B695D1}" type="pres">
      <dgm:prSet presAssocID="{240C22AF-7496-471F-B935-145B787D976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EB1E770-8D7C-4EC2-8932-97E24E44DCE9}" type="pres">
      <dgm:prSet presAssocID="{5CC81B1B-AA45-4952-9276-70D79DB39E4A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20FA3CDC-C7CB-4792-9A83-1AC76FAF0C83}" type="pres">
      <dgm:prSet presAssocID="{5CC81B1B-AA45-4952-9276-70D79DB39E4A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BF8DFEC3-F83D-4377-9B21-8FD061CE5C75}" type="presOf" srcId="{240C22AF-7496-471F-B935-145B787D9763}" destId="{C9E1ADF2-B5B1-4FE4-9BAB-5E97C3B695D1}" srcOrd="0" destOrd="0" presId="urn:microsoft.com/office/officeart/2005/8/layout/cycle7"/>
    <dgm:cxn modelId="{18BD701E-99AA-41AE-B44C-69978CC12D1A}" srcId="{B550C4F7-D312-4036-89C3-DA63BAEAC195}" destId="{240C22AF-7496-471F-B935-145B787D9763}" srcOrd="2" destOrd="0" parTransId="{E8504CB2-D05C-4828-A593-07ACB4F5DC0C}" sibTransId="{5CC81B1B-AA45-4952-9276-70D79DB39E4A}"/>
    <dgm:cxn modelId="{3D82AF9D-4C87-4C05-BEAF-49282E42ED3F}" type="presOf" srcId="{2701CB65-961D-4703-A7ED-B031C5F2B982}" destId="{15B8C4F5-A996-4996-96C2-0C92FE0D9152}" srcOrd="0" destOrd="0" presId="urn:microsoft.com/office/officeart/2005/8/layout/cycle7"/>
    <dgm:cxn modelId="{8BB326FE-C238-45AB-84DF-8288925675EF}" type="presOf" srcId="{5CC81B1B-AA45-4952-9276-70D79DB39E4A}" destId="{20FA3CDC-C7CB-4792-9A83-1AC76FAF0C83}" srcOrd="1" destOrd="0" presId="urn:microsoft.com/office/officeart/2005/8/layout/cycle7"/>
    <dgm:cxn modelId="{40C1A86C-F2C5-4BDD-9E8D-94CF28FAC92A}" type="presOf" srcId="{5CC81B1B-AA45-4952-9276-70D79DB39E4A}" destId="{9EB1E770-8D7C-4EC2-8932-97E24E44DCE9}" srcOrd="0" destOrd="0" presId="urn:microsoft.com/office/officeart/2005/8/layout/cycle7"/>
    <dgm:cxn modelId="{DC80B89F-2CE9-4D3F-895A-E97ACB1E756A}" type="presOf" srcId="{EC586E0D-8D76-42DB-BBA2-DB881F338C05}" destId="{1E04B2AD-5817-44DB-9109-AC8550DE35D8}" srcOrd="0" destOrd="0" presId="urn:microsoft.com/office/officeart/2005/8/layout/cycle7"/>
    <dgm:cxn modelId="{EB30BFCA-73C3-4327-807E-924782DC768A}" type="presOf" srcId="{EC586E0D-8D76-42DB-BBA2-DB881F338C05}" destId="{03B05192-7F99-4415-8D65-1CD62BACFA4D}" srcOrd="1" destOrd="0" presId="urn:microsoft.com/office/officeart/2005/8/layout/cycle7"/>
    <dgm:cxn modelId="{2440DDC0-8F39-499A-8B53-6C7ABBA72179}" type="presOf" srcId="{B550C4F7-D312-4036-89C3-DA63BAEAC195}" destId="{A04DB4CD-8C4B-4076-B2E6-0E268D9ADE62}" srcOrd="0" destOrd="0" presId="urn:microsoft.com/office/officeart/2005/8/layout/cycle7"/>
    <dgm:cxn modelId="{00E5F642-5D62-4AFF-85A1-A72915A42D81}" srcId="{B550C4F7-D312-4036-89C3-DA63BAEAC195}" destId="{2701CB65-961D-4703-A7ED-B031C5F2B982}" srcOrd="0" destOrd="0" parTransId="{7396E451-306B-420B-9E9F-5D4A7710D144}" sibTransId="{8A650940-9CA7-4B51-B575-37048CEB5EA6}"/>
    <dgm:cxn modelId="{53F5A9EC-43EF-43DE-BAB6-45DBDE75A38B}" type="presOf" srcId="{5F61505A-A386-4F81-AC70-C49A96F82BBA}" destId="{F2FDADE7-C4F4-4A88-A7DB-E5635AFEE0DF}" srcOrd="0" destOrd="0" presId="urn:microsoft.com/office/officeart/2005/8/layout/cycle7"/>
    <dgm:cxn modelId="{14C75299-E153-40D8-A6B8-605AD1629733}" type="presOf" srcId="{8A650940-9CA7-4B51-B575-37048CEB5EA6}" destId="{E6D6315B-E9D7-4971-9C92-D33218547E02}" srcOrd="0" destOrd="0" presId="urn:microsoft.com/office/officeart/2005/8/layout/cycle7"/>
    <dgm:cxn modelId="{B55E6EBB-CF36-4EF1-9EB2-555BC2ECD3D6}" type="presOf" srcId="{8A650940-9CA7-4B51-B575-37048CEB5EA6}" destId="{5AE66DF6-FB72-4CC1-9835-ED8CB458AFEC}" srcOrd="1" destOrd="0" presId="urn:microsoft.com/office/officeart/2005/8/layout/cycle7"/>
    <dgm:cxn modelId="{FE8E5320-661F-47A3-94F6-B88733A02398}" srcId="{B550C4F7-D312-4036-89C3-DA63BAEAC195}" destId="{5F61505A-A386-4F81-AC70-C49A96F82BBA}" srcOrd="1" destOrd="0" parTransId="{DFA31D5A-7525-435B-BB88-7D96C703ADAC}" sibTransId="{EC586E0D-8D76-42DB-BBA2-DB881F338C05}"/>
    <dgm:cxn modelId="{90F168C2-97F3-40C8-B838-9C2D36D10AB8}" type="presParOf" srcId="{A04DB4CD-8C4B-4076-B2E6-0E268D9ADE62}" destId="{15B8C4F5-A996-4996-96C2-0C92FE0D9152}" srcOrd="0" destOrd="0" presId="urn:microsoft.com/office/officeart/2005/8/layout/cycle7"/>
    <dgm:cxn modelId="{E6F9421F-CBE4-4F60-B56A-199094F21D05}" type="presParOf" srcId="{A04DB4CD-8C4B-4076-B2E6-0E268D9ADE62}" destId="{E6D6315B-E9D7-4971-9C92-D33218547E02}" srcOrd="1" destOrd="0" presId="urn:microsoft.com/office/officeart/2005/8/layout/cycle7"/>
    <dgm:cxn modelId="{49C241D4-BBB2-4742-BD2C-919D7FE4FF72}" type="presParOf" srcId="{E6D6315B-E9D7-4971-9C92-D33218547E02}" destId="{5AE66DF6-FB72-4CC1-9835-ED8CB458AFEC}" srcOrd="0" destOrd="0" presId="urn:microsoft.com/office/officeart/2005/8/layout/cycle7"/>
    <dgm:cxn modelId="{E4612B4A-93D5-4669-AD48-3310AD29673B}" type="presParOf" srcId="{A04DB4CD-8C4B-4076-B2E6-0E268D9ADE62}" destId="{F2FDADE7-C4F4-4A88-A7DB-E5635AFEE0DF}" srcOrd="2" destOrd="0" presId="urn:microsoft.com/office/officeart/2005/8/layout/cycle7"/>
    <dgm:cxn modelId="{E0F8598A-7C45-41FB-BB0A-93E5E4A81C92}" type="presParOf" srcId="{A04DB4CD-8C4B-4076-B2E6-0E268D9ADE62}" destId="{1E04B2AD-5817-44DB-9109-AC8550DE35D8}" srcOrd="3" destOrd="0" presId="urn:microsoft.com/office/officeart/2005/8/layout/cycle7"/>
    <dgm:cxn modelId="{04F0383D-B45B-473B-B546-27D3F06B8DBF}" type="presParOf" srcId="{1E04B2AD-5817-44DB-9109-AC8550DE35D8}" destId="{03B05192-7F99-4415-8D65-1CD62BACFA4D}" srcOrd="0" destOrd="0" presId="urn:microsoft.com/office/officeart/2005/8/layout/cycle7"/>
    <dgm:cxn modelId="{37DBE2B4-E5E4-4F13-A822-C0977765F707}" type="presParOf" srcId="{A04DB4CD-8C4B-4076-B2E6-0E268D9ADE62}" destId="{C9E1ADF2-B5B1-4FE4-9BAB-5E97C3B695D1}" srcOrd="4" destOrd="0" presId="urn:microsoft.com/office/officeart/2005/8/layout/cycle7"/>
    <dgm:cxn modelId="{81818487-872B-455B-BFD4-7B8C5A680453}" type="presParOf" srcId="{A04DB4CD-8C4B-4076-B2E6-0E268D9ADE62}" destId="{9EB1E770-8D7C-4EC2-8932-97E24E44DCE9}" srcOrd="5" destOrd="0" presId="urn:microsoft.com/office/officeart/2005/8/layout/cycle7"/>
    <dgm:cxn modelId="{888DCA95-5C31-4EA2-91B2-EFA9A89CD960}" type="presParOf" srcId="{9EB1E770-8D7C-4EC2-8932-97E24E44DCE9}" destId="{20FA3CDC-C7CB-4792-9A83-1AC76FAF0C8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B8C4F5-A996-4996-96C2-0C92FE0D9152}">
      <dsp:nvSpPr>
        <dsp:cNvPr id="0" name=""/>
        <dsp:cNvSpPr/>
      </dsp:nvSpPr>
      <dsp:spPr>
        <a:xfrm>
          <a:off x="2943448" y="1529"/>
          <a:ext cx="2342703" cy="1171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5100" kern="1200" dirty="0" smtClean="0"/>
            <a:t>1:3*2</a:t>
          </a:r>
          <a:endParaRPr lang="zh-CN" altLang="en-US" sz="5100" kern="1200" dirty="0"/>
        </a:p>
      </dsp:txBody>
      <dsp:txXfrm>
        <a:off x="2943448" y="1529"/>
        <a:ext cx="2342703" cy="1171351"/>
      </dsp:txXfrm>
    </dsp:sp>
    <dsp:sp modelId="{E6D6315B-E9D7-4971-9C92-D33218547E02}">
      <dsp:nvSpPr>
        <dsp:cNvPr id="0" name=""/>
        <dsp:cNvSpPr/>
      </dsp:nvSpPr>
      <dsp:spPr>
        <a:xfrm rot="3600000">
          <a:off x="4471375" y="2057994"/>
          <a:ext cx="1221869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700" kern="1200"/>
        </a:p>
      </dsp:txBody>
      <dsp:txXfrm rot="3600000">
        <a:off x="4471375" y="2057994"/>
        <a:ext cx="1221869" cy="409973"/>
      </dsp:txXfrm>
    </dsp:sp>
    <dsp:sp modelId="{F2FDADE7-C4F4-4A88-A7DB-E5635AFEE0DF}">
      <dsp:nvSpPr>
        <dsp:cNvPr id="0" name=""/>
        <dsp:cNvSpPr/>
      </dsp:nvSpPr>
      <dsp:spPr>
        <a:xfrm>
          <a:off x="4878468" y="3353082"/>
          <a:ext cx="2342703" cy="1171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5100" kern="1200" dirty="0" smtClean="0"/>
            <a:t>1:(3*2)</a:t>
          </a:r>
          <a:endParaRPr lang="zh-CN" altLang="en-US" sz="5100" kern="1200" dirty="0"/>
        </a:p>
      </dsp:txBody>
      <dsp:txXfrm>
        <a:off x="4878468" y="3353082"/>
        <a:ext cx="2342703" cy="1171351"/>
      </dsp:txXfrm>
    </dsp:sp>
    <dsp:sp modelId="{1E04B2AD-5817-44DB-9109-AC8550DE35D8}">
      <dsp:nvSpPr>
        <dsp:cNvPr id="0" name=""/>
        <dsp:cNvSpPr/>
      </dsp:nvSpPr>
      <dsp:spPr>
        <a:xfrm rot="10800000">
          <a:off x="3937830" y="3879379"/>
          <a:ext cx="353938" cy="118756"/>
        </a:xfrm>
        <a:prstGeom prst="left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 rot="10800000">
        <a:off x="3937830" y="3879379"/>
        <a:ext cx="353938" cy="118756"/>
      </dsp:txXfrm>
    </dsp:sp>
    <dsp:sp modelId="{C9E1ADF2-B5B1-4FE4-9BAB-5E97C3B695D1}">
      <dsp:nvSpPr>
        <dsp:cNvPr id="0" name=""/>
        <dsp:cNvSpPr/>
      </dsp:nvSpPr>
      <dsp:spPr>
        <a:xfrm>
          <a:off x="1008428" y="3353082"/>
          <a:ext cx="2342703" cy="1171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5100" kern="1200" dirty="0" smtClean="0"/>
            <a:t>(1:3)*2</a:t>
          </a:r>
          <a:endParaRPr lang="zh-CN" altLang="en-US" sz="5100" kern="1200" dirty="0"/>
        </a:p>
      </dsp:txBody>
      <dsp:txXfrm>
        <a:off x="1008428" y="3353082"/>
        <a:ext cx="2342703" cy="1171351"/>
      </dsp:txXfrm>
    </dsp:sp>
    <dsp:sp modelId="{9EB1E770-8D7C-4EC2-8932-97E24E44DCE9}">
      <dsp:nvSpPr>
        <dsp:cNvPr id="0" name=""/>
        <dsp:cNvSpPr/>
      </dsp:nvSpPr>
      <dsp:spPr>
        <a:xfrm rot="18000000">
          <a:off x="2536355" y="2057994"/>
          <a:ext cx="1221869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700" kern="1200"/>
        </a:p>
      </dsp:txBody>
      <dsp:txXfrm rot="18000000">
        <a:off x="2536355" y="2057994"/>
        <a:ext cx="1221869" cy="409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CAEA9-F0D8-4516-B35D-95B3176C0F2D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93267-E053-4E14-8B3A-C410EBA423A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zh-CN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42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93267-E053-4E14-8B3A-C410EBA423AC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mirrors.ustc.edu.cn/CRAN" TargetMode="External"/><Relationship Id="rId2" Type="http://schemas.openxmlformats.org/officeDocument/2006/relationships/hyperlink" Target="http://cran.r-project.org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b="1" dirty="0" smtClean="0"/>
              <a:t>R Programming</a:t>
            </a:r>
            <a:endParaRPr lang="zh-CN" altLang="en-US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altLang="zh-CN" b="1" dirty="0" smtClean="0">
                <a:solidFill>
                  <a:schemeClr val="tx1"/>
                </a:solidFill>
              </a:rPr>
              <a:t>Yang, </a:t>
            </a:r>
            <a:r>
              <a:rPr lang="en-US" altLang="zh-CN" b="1" dirty="0" err="1" smtClean="0">
                <a:solidFill>
                  <a:schemeClr val="tx1"/>
                </a:solidFill>
              </a:rPr>
              <a:t>Yufei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Creating a vector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zh-CN" dirty="0" smtClean="0"/>
              <a:t>c()</a:t>
            </a:r>
          </a:p>
          <a:p>
            <a:r>
              <a:rPr lang="en-US" altLang="zh-CN" dirty="0" smtClean="0"/>
              <a:t>colon operator</a:t>
            </a:r>
          </a:p>
          <a:p>
            <a:r>
              <a:rPr lang="en-US" altLang="zh-CN" dirty="0" err="1" smtClean="0"/>
              <a:t>seq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rep()</a:t>
            </a:r>
          </a:p>
          <a:p>
            <a:r>
              <a:rPr lang="en-US" altLang="zh-CN" dirty="0" smtClean="0"/>
              <a:t>vector()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Data transformation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1484784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Character</a:t>
            </a:r>
          </a:p>
          <a:p>
            <a:r>
              <a:rPr lang="en-US" altLang="zh-CN" sz="3200" dirty="0" smtClean="0"/>
              <a:t>vector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4005064"/>
            <a:ext cx="187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Numeric</a:t>
            </a:r>
          </a:p>
          <a:p>
            <a:r>
              <a:rPr lang="en-US" altLang="zh-CN" sz="3200" dirty="0" smtClean="0"/>
              <a:t> vector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652120" y="4005064"/>
            <a:ext cx="13681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logical </a:t>
            </a:r>
          </a:p>
          <a:p>
            <a:r>
              <a:rPr lang="en-US" altLang="zh-CN" sz="3200" dirty="0" smtClean="0"/>
              <a:t>vector</a:t>
            </a:r>
            <a:endParaRPr lang="zh-CN" altLang="en-US" sz="3200" dirty="0"/>
          </a:p>
        </p:txBody>
      </p:sp>
      <p:cxnSp>
        <p:nvCxnSpPr>
          <p:cNvPr id="8" name="直接箭头连接符 7"/>
          <p:cNvCxnSpPr>
            <a:stCxn id="5" idx="0"/>
          </p:cNvCxnSpPr>
          <p:nvPr/>
        </p:nvCxnSpPr>
        <p:spPr>
          <a:xfrm flipV="1">
            <a:off x="2699792" y="2708920"/>
            <a:ext cx="1296144" cy="1296144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3563888" y="4725144"/>
            <a:ext cx="2016224" cy="0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>
            <a:stCxn id="6" idx="0"/>
          </p:cNvCxnSpPr>
          <p:nvPr/>
        </p:nvCxnSpPr>
        <p:spPr>
          <a:xfrm flipH="1" flipV="1">
            <a:off x="5004048" y="2636912"/>
            <a:ext cx="1332148" cy="1368152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H="1">
            <a:off x="3491880" y="4365104"/>
            <a:ext cx="2016224" cy="0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2339752" y="2564904"/>
            <a:ext cx="1296144" cy="1296144"/>
            <a:chOff x="2411760" y="2564904"/>
            <a:chExt cx="1368152" cy="1368152"/>
          </a:xfrm>
        </p:grpSpPr>
        <p:cxnSp>
          <p:nvCxnSpPr>
            <p:cNvPr id="33" name="直接连接符 32"/>
            <p:cNvCxnSpPr/>
            <p:nvPr/>
          </p:nvCxnSpPr>
          <p:spPr>
            <a:xfrm flipH="1">
              <a:off x="2555776" y="2564904"/>
              <a:ext cx="1224136" cy="1224136"/>
            </a:xfrm>
            <a:prstGeom prst="line">
              <a:avLst/>
            </a:prstGeom>
            <a:ln w="571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 flipV="1">
              <a:off x="2411760" y="3645024"/>
              <a:ext cx="288032" cy="288032"/>
            </a:xfrm>
            <a:prstGeom prst="line">
              <a:avLst/>
            </a:prstGeom>
            <a:ln w="57150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rot="16200000">
            <a:off x="5436096" y="2492896"/>
            <a:ext cx="1368152" cy="1368152"/>
            <a:chOff x="2411760" y="2564904"/>
            <a:chExt cx="1368152" cy="1368152"/>
          </a:xfrm>
        </p:grpSpPr>
        <p:cxnSp>
          <p:nvCxnSpPr>
            <p:cNvPr id="38" name="直接连接符 37"/>
            <p:cNvCxnSpPr/>
            <p:nvPr/>
          </p:nvCxnSpPr>
          <p:spPr>
            <a:xfrm flipH="1">
              <a:off x="2555776" y="2564904"/>
              <a:ext cx="1224136" cy="1224136"/>
            </a:xfrm>
            <a:prstGeom prst="line">
              <a:avLst/>
            </a:prstGeom>
            <a:ln w="571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 flipV="1">
              <a:off x="2411760" y="3645024"/>
              <a:ext cx="288032" cy="288032"/>
            </a:xfrm>
            <a:prstGeom prst="line">
              <a:avLst/>
            </a:prstGeom>
            <a:ln w="57150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n-US" altLang="zh-CN" dirty="0" smtClean="0"/>
              <a:t>Missing value(NA, </a:t>
            </a:r>
            <a:r>
              <a:rPr lang="en-US" altLang="zh-CN" dirty="0" err="1" smtClean="0"/>
              <a:t>NaN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r>
              <a:rPr lang="en-US" altLang="zh-CN" sz="2800" dirty="0" smtClean="0"/>
              <a:t>If the value of a variable is unknown, the value is NA.</a:t>
            </a:r>
          </a:p>
          <a:p>
            <a:r>
              <a:rPr lang="en-US" altLang="zh-CN" sz="2800" dirty="0" smtClean="0"/>
              <a:t>Numeric calculations whose result is undefined  produce the value </a:t>
            </a:r>
            <a:r>
              <a:rPr lang="en-US" altLang="zh-CN" sz="2800" dirty="0" err="1" smtClean="0"/>
              <a:t>NaN</a:t>
            </a:r>
            <a:r>
              <a:rPr lang="en-US" altLang="zh-CN" sz="2800" dirty="0" smtClean="0"/>
              <a:t>. </a:t>
            </a:r>
          </a:p>
          <a:p>
            <a:r>
              <a:rPr lang="en-US" altLang="zh-CN" sz="2800" dirty="0" smtClean="0"/>
              <a:t>Nan is a type of 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dirty="0" smtClean="0"/>
              <a:t>Exercise of vector</a:t>
            </a:r>
            <a:endParaRPr lang="zh-CN" altLang="en-US" sz="4800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en-US" altLang="zh-CN" sz="3600" dirty="0" smtClean="0"/>
              <a:t>Create the vector below:</a:t>
            </a:r>
          </a:p>
          <a:p>
            <a:pPr>
              <a:buNone/>
            </a:pPr>
            <a:r>
              <a:rPr lang="en-US" altLang="zh-CN" dirty="0" smtClean="0"/>
              <a:t>	</a:t>
            </a:r>
          </a:p>
          <a:p>
            <a:pPr marL="0" indent="0">
              <a:buNone/>
            </a:pPr>
            <a:r>
              <a:rPr lang="en-US" altLang="zh-CN" dirty="0" smtClean="0"/>
              <a:t>1  2  3  4  5  6  7  8  9  10  11  12  13  14  15  16  17  18  19  20  21  21  21  21  21  21  21  21  21  21  20  18  16  14  12  10  8  6  4  2</a:t>
            </a:r>
          </a:p>
          <a:p>
            <a:pPr marL="0" indent="0"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39552" y="4509120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</a:rPr>
              <a:t>Relevant commands and operators:</a:t>
            </a:r>
          </a:p>
          <a:p>
            <a:pPr lvl="1"/>
            <a:r>
              <a:rPr lang="en-US" altLang="zh-CN" sz="3200" b="1" dirty="0" smtClean="0">
                <a:solidFill>
                  <a:srgbClr val="C00000"/>
                </a:solidFill>
              </a:rPr>
              <a:t>c, </a:t>
            </a:r>
            <a:r>
              <a:rPr lang="en-US" altLang="zh-CN" sz="3200" b="1" dirty="0" err="1" smtClean="0">
                <a:solidFill>
                  <a:srgbClr val="C00000"/>
                </a:solidFill>
              </a:rPr>
              <a:t>seq</a:t>
            </a:r>
            <a:r>
              <a:rPr lang="en-US" altLang="zh-CN" sz="3200" b="1" dirty="0" smtClean="0">
                <a:solidFill>
                  <a:srgbClr val="C00000"/>
                </a:solidFill>
              </a:rPr>
              <a:t>, rep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Factor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 smtClean="0"/>
              <a:t>One-dimension</a:t>
            </a:r>
          </a:p>
          <a:p>
            <a:r>
              <a:rPr lang="en-US" altLang="zh-CN" sz="2800" b="1" dirty="0" smtClean="0"/>
              <a:t>Only one data type</a:t>
            </a:r>
          </a:p>
          <a:p>
            <a:r>
              <a:rPr lang="en-US" altLang="zh-CN" sz="2800" dirty="0" smtClean="0"/>
              <a:t>A special type of </a:t>
            </a:r>
            <a:r>
              <a:rPr lang="en-US" altLang="zh-CN" sz="2800" b="1" dirty="0" smtClean="0"/>
              <a:t>vector</a:t>
            </a:r>
            <a:r>
              <a:rPr lang="en-US" altLang="zh-CN" sz="2800" dirty="0" smtClean="0"/>
              <a:t> with </a:t>
            </a:r>
            <a:r>
              <a:rPr lang="en-US" altLang="zh-CN" sz="2800" b="1" i="1" dirty="0" smtClean="0"/>
              <a:t>levels</a:t>
            </a:r>
            <a:r>
              <a:rPr lang="en-US" altLang="zh-CN" sz="2800" dirty="0" smtClean="0"/>
              <a:t> attribute</a:t>
            </a:r>
          </a:p>
          <a:p>
            <a:r>
              <a:rPr lang="en-US" altLang="zh-CN" sz="2800" dirty="0" smtClean="0"/>
              <a:t>Representing </a:t>
            </a:r>
            <a:r>
              <a:rPr lang="en-US" altLang="zh-CN" sz="2800" b="1" dirty="0" smtClean="0"/>
              <a:t>categorical</a:t>
            </a:r>
            <a:r>
              <a:rPr lang="en-US" altLang="zh-CN" sz="2800" dirty="0" smtClean="0"/>
              <a:t> data</a:t>
            </a:r>
          </a:p>
          <a:p>
            <a:r>
              <a:rPr lang="en-US" altLang="zh-CN" sz="2800" b="1" dirty="0" smtClean="0"/>
              <a:t>e.g.,</a:t>
            </a:r>
          </a:p>
          <a:p>
            <a:pPr>
              <a:buNone/>
            </a:pPr>
            <a:endParaRPr lang="en-US" altLang="zh-CN" sz="2800" b="1" dirty="0" smtClean="0"/>
          </a:p>
          <a:p>
            <a:endParaRPr lang="zh-CN" altLang="en-US" b="1" dirty="0"/>
          </a:p>
        </p:txBody>
      </p:sp>
      <p:sp>
        <p:nvSpPr>
          <p:cNvPr id="4" name="圆角矩形 3"/>
          <p:cNvSpPr/>
          <p:nvPr/>
        </p:nvSpPr>
        <p:spPr>
          <a:xfrm>
            <a:off x="827584" y="4221088"/>
            <a:ext cx="3024336" cy="1080120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altLang="zh-CN" sz="2800" dirty="0" smtClean="0">
                <a:solidFill>
                  <a:srgbClr val="7030A0"/>
                </a:solidFill>
              </a:rPr>
              <a:t>right wrong right </a:t>
            </a:r>
          </a:p>
          <a:p>
            <a:pPr>
              <a:buNone/>
            </a:pPr>
            <a:r>
              <a:rPr lang="en-US" altLang="zh-CN" sz="2800" dirty="0" smtClean="0">
                <a:solidFill>
                  <a:srgbClr val="7030A0"/>
                </a:solidFill>
              </a:rPr>
              <a:t>Levels: right wrong</a:t>
            </a:r>
            <a:endParaRPr lang="zh-CN" altLang="en-US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Creating a factor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factor()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Transforming a factor to a vector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sz="2800" dirty="0" smtClean="0"/>
              <a:t>&gt; tricky.fac &lt;- factor(c(2,1,1),levels=c(2,1),ordered=T)</a:t>
            </a:r>
          </a:p>
          <a:p>
            <a:endParaRPr lang="en-US" altLang="zh-CN" sz="2800" dirty="0" smtClean="0"/>
          </a:p>
          <a:p>
            <a:pPr>
              <a:buNone/>
            </a:pPr>
            <a:r>
              <a:rPr lang="en-US" altLang="zh-CN" sz="2800" dirty="0" smtClean="0"/>
              <a:t>[1] 2 1 1 </a:t>
            </a:r>
          </a:p>
          <a:p>
            <a:pPr>
              <a:buNone/>
            </a:pPr>
            <a:r>
              <a:rPr lang="en-US" altLang="zh-CN" sz="2800" dirty="0" smtClean="0"/>
              <a:t>Levels: 2 &lt; 1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dirty="0" smtClean="0"/>
              <a:t>Exercise of factor</a:t>
            </a:r>
            <a:endParaRPr lang="zh-CN" altLang="en-US" sz="4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zh-CN" sz="3600" b="1" dirty="0" smtClean="0"/>
          </a:p>
          <a:p>
            <a:pPr>
              <a:buNone/>
            </a:pPr>
            <a:r>
              <a:rPr lang="en-US" altLang="zh-CN" sz="3600" b="1" dirty="0" smtClean="0"/>
              <a:t>	quiz &lt;- c(1, 2, 3, 6, 8, 10, 2, 2)</a:t>
            </a:r>
          </a:p>
          <a:p>
            <a:pPr>
              <a:buNone/>
            </a:pPr>
            <a:r>
              <a:rPr lang="en-US" altLang="zh-CN" sz="3600" dirty="0" smtClean="0"/>
              <a:t>	How many elements are equal to 2? </a:t>
            </a:r>
          </a:p>
          <a:p>
            <a:pPr>
              <a:buNone/>
            </a:pPr>
            <a:r>
              <a:rPr lang="en-US" altLang="zh-CN" sz="3600" b="1" dirty="0" smtClean="0"/>
              <a:t>		</a:t>
            </a:r>
            <a:endParaRPr lang="zh-CN" altLang="en-US" sz="3600" b="1" dirty="0"/>
          </a:p>
        </p:txBody>
      </p:sp>
      <p:sp>
        <p:nvSpPr>
          <p:cNvPr id="4" name="矩形 3"/>
          <p:cNvSpPr/>
          <p:nvPr/>
        </p:nvSpPr>
        <p:spPr>
          <a:xfrm>
            <a:off x="755576" y="3861048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</a:rPr>
              <a:t>Relevant commands and operators:</a:t>
            </a:r>
          </a:p>
          <a:p>
            <a:pPr lvl="1"/>
            <a:r>
              <a:rPr lang="en-US" altLang="zh-CN" sz="3200" b="1" dirty="0" smtClean="0">
                <a:solidFill>
                  <a:srgbClr val="C00000"/>
                </a:solidFill>
              </a:rPr>
              <a:t>factor, table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Matrix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Two-dimension</a:t>
            </a:r>
          </a:p>
          <a:p>
            <a:r>
              <a:rPr lang="en-US" altLang="zh-CN" b="1" dirty="0" smtClean="0"/>
              <a:t>Containing only one data type</a:t>
            </a:r>
          </a:p>
          <a:p>
            <a:r>
              <a:rPr lang="en-US" altLang="zh-CN" dirty="0" smtClean="0"/>
              <a:t>e.g.,</a:t>
            </a:r>
            <a:endParaRPr lang="zh-CN" altLang="en-US" dirty="0" smtClean="0"/>
          </a:p>
          <a:p>
            <a:endParaRPr lang="en-US" altLang="zh-CN" b="1" dirty="0" smtClean="0"/>
          </a:p>
        </p:txBody>
      </p:sp>
      <p:sp>
        <p:nvSpPr>
          <p:cNvPr id="5" name="圆角矩形 4"/>
          <p:cNvSpPr/>
          <p:nvPr/>
        </p:nvSpPr>
        <p:spPr>
          <a:xfrm>
            <a:off x="1907704" y="3356992"/>
            <a:ext cx="3384376" cy="1872208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051720" y="3429000"/>
          <a:ext cx="3071664" cy="1554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535832"/>
                <a:gridCol w="15358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Rachel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Ross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Monica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Joey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Phoebe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Chandler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Creating a matrix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matrix()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dim()</a:t>
            </a:r>
          </a:p>
          <a:p>
            <a:endParaRPr lang="en-US" altLang="zh-CN" dirty="0" smtClean="0"/>
          </a:p>
          <a:p>
            <a:r>
              <a:rPr lang="en-US" altLang="zh-CN" dirty="0" err="1" smtClean="0"/>
              <a:t>cbind</a:t>
            </a:r>
            <a:r>
              <a:rPr lang="en-US" altLang="zh-CN" dirty="0" smtClean="0"/>
              <a:t>(), </a:t>
            </a:r>
            <a:r>
              <a:rPr lang="en-US" altLang="zh-CN" dirty="0" err="1" smtClean="0"/>
              <a:t>rbind</a:t>
            </a:r>
            <a:r>
              <a:rPr lang="en-US" altLang="zh-CN" dirty="0" smtClean="0"/>
              <a:t>()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Major function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Statistical computing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Graphics</a:t>
            </a:r>
          </a:p>
          <a:p>
            <a:pPr lvl="1"/>
            <a:r>
              <a:rPr lang="en-US" altLang="zh-CN" dirty="0" smtClean="0"/>
              <a:t>ggplot2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Exercise of matrix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altLang="zh-CN" b="1" dirty="0" smtClean="0"/>
              <a:t>1. Creating a matrix below:</a:t>
            </a:r>
          </a:p>
          <a:p>
            <a:pPr marL="514350" indent="-514350">
              <a:buNone/>
            </a:pPr>
            <a:r>
              <a:rPr lang="en-US" altLang="zh-CN" b="1" dirty="0" smtClean="0"/>
              <a:t>     </a:t>
            </a:r>
          </a:p>
          <a:p>
            <a:pPr marL="514350" indent="-514350">
              <a:buNone/>
            </a:pPr>
            <a:endParaRPr lang="en-US" altLang="zh-CN" b="1" dirty="0" smtClean="0"/>
          </a:p>
          <a:p>
            <a:pPr marL="514350" indent="-514350">
              <a:buNone/>
            </a:pPr>
            <a:endParaRPr lang="en-US" altLang="zh-CN" b="1" dirty="0" smtClean="0"/>
          </a:p>
          <a:p>
            <a:pPr marL="514350" indent="-514350">
              <a:buNone/>
            </a:pPr>
            <a:endParaRPr lang="en-US" altLang="zh-CN" b="1" dirty="0" smtClean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699792" y="2348880"/>
          <a:ext cx="2160000" cy="2072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0000"/>
                <a:gridCol w="720000"/>
                <a:gridCol w="720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1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5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9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2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6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10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3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7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11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4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8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12</a:t>
                      </a:r>
                      <a:endParaRPr lang="zh-CN" altLang="en-US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83568" y="4797152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</a:rPr>
              <a:t>Relevant commands and operators:</a:t>
            </a:r>
          </a:p>
          <a:p>
            <a:pPr lvl="1"/>
            <a:r>
              <a:rPr lang="en-US" altLang="zh-CN" sz="3200" b="1" dirty="0" smtClean="0">
                <a:solidFill>
                  <a:srgbClr val="C00000"/>
                </a:solidFill>
              </a:rPr>
              <a:t>matrix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Data frame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Two-dimension</a:t>
            </a:r>
          </a:p>
          <a:p>
            <a:r>
              <a:rPr lang="en-US" altLang="zh-CN" b="1" dirty="0" smtClean="0"/>
              <a:t>Could containing different types of data</a:t>
            </a:r>
          </a:p>
          <a:p>
            <a:r>
              <a:rPr lang="en-US" altLang="zh-CN" b="1" dirty="0" smtClean="0"/>
              <a:t>e.g., </a:t>
            </a:r>
            <a:endParaRPr lang="zh-CN" altLang="en-US" b="1" dirty="0" smtClean="0"/>
          </a:p>
          <a:p>
            <a:endParaRPr lang="zh-CN" altLang="en-US" b="1" dirty="0"/>
          </a:p>
        </p:txBody>
      </p:sp>
      <p:graphicFrame>
        <p:nvGraphicFramePr>
          <p:cNvPr id="7" name="内容占位符 3"/>
          <p:cNvGraphicFramePr>
            <a:graphicFrameLocks/>
          </p:cNvGraphicFramePr>
          <p:nvPr/>
        </p:nvGraphicFramePr>
        <p:xfrm>
          <a:off x="467544" y="3573016"/>
          <a:ext cx="698477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194"/>
                <a:gridCol w="1746194"/>
                <a:gridCol w="1746194"/>
                <a:gridCol w="17461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400" b="1" i="0" dirty="0" smtClean="0">
                          <a:latin typeface="+mn-lt"/>
                        </a:rPr>
                        <a:t>Course</a:t>
                      </a:r>
                      <a:endParaRPr lang="zh-CN" altLang="en-US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 Ross </a:t>
                      </a:r>
                      <a:endParaRPr lang="zh-CN" altLang="en-US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Joey </a:t>
                      </a:r>
                      <a:endParaRPr lang="zh-CN" altLang="en-US" sz="2400" b="1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latin typeface="+mn-lt"/>
                        </a:rPr>
                        <a:t> Chandler</a:t>
                      </a:r>
                      <a:endParaRPr lang="zh-CN" altLang="en-US" sz="24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b="0" dirty="0" smtClean="0">
                          <a:latin typeface="+mn-lt"/>
                        </a:rPr>
                        <a:t>Biology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4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3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3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b="0" dirty="0" smtClean="0">
                          <a:latin typeface="+mn-lt"/>
                        </a:rPr>
                        <a:t>History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5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3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2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b="0" dirty="0" smtClean="0">
                          <a:latin typeface="+mn-lt"/>
                        </a:rPr>
                        <a:t>Math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4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2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5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b="0" dirty="0" smtClean="0">
                          <a:latin typeface="+mn-lt"/>
                        </a:rPr>
                        <a:t>Physics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3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2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0" dirty="0" smtClean="0">
                          <a:latin typeface="+mn-lt"/>
                        </a:rPr>
                        <a:t>5</a:t>
                      </a:r>
                      <a:endParaRPr lang="zh-CN" altLang="en-US" sz="2400" b="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圆角矩形 8"/>
          <p:cNvSpPr/>
          <p:nvPr/>
        </p:nvSpPr>
        <p:spPr>
          <a:xfrm>
            <a:off x="179512" y="3501008"/>
            <a:ext cx="7488832" cy="504056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775848" y="3284984"/>
            <a:ext cx="1368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C00000"/>
                </a:solidFill>
              </a:rPr>
              <a:t>column</a:t>
            </a:r>
          </a:p>
          <a:p>
            <a:r>
              <a:rPr lang="en-US" altLang="zh-CN" sz="2800" dirty="0" smtClean="0">
                <a:solidFill>
                  <a:srgbClr val="C00000"/>
                </a:solidFill>
              </a:rPr>
              <a:t> names</a:t>
            </a:r>
            <a:endParaRPr lang="zh-CN" altLang="en-US" sz="2800" dirty="0">
              <a:solidFill>
                <a:srgbClr val="C00000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79512" y="4077072"/>
            <a:ext cx="7488832" cy="1728192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775848" y="4437112"/>
            <a:ext cx="1368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00B050"/>
                </a:solidFill>
              </a:rPr>
              <a:t>data frame</a:t>
            </a:r>
            <a:endParaRPr lang="zh-CN" altLang="en-US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Creating a data frame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endParaRPr lang="en-US" altLang="zh-CN" b="1" dirty="0" smtClean="0"/>
          </a:p>
          <a:p>
            <a:r>
              <a:rPr lang="en-US" altLang="zh-CN" b="1" dirty="0" err="1" smtClean="0"/>
              <a:t>data.frame</a:t>
            </a:r>
            <a:r>
              <a:rPr lang="en-US" altLang="zh-CN" b="1" dirty="0" smtClean="0"/>
              <a:t>()</a:t>
            </a:r>
          </a:p>
          <a:p>
            <a:endParaRPr lang="en-US" altLang="zh-CN" sz="2800" b="1" dirty="0" smtClean="0"/>
          </a:p>
          <a:p>
            <a:endParaRPr lang="en-US" altLang="zh-CN" sz="2800" b="1" dirty="0" smtClean="0"/>
          </a:p>
          <a:p>
            <a:endParaRPr lang="en-US" altLang="zh-CN" sz="2800" b="1" dirty="0" smtClean="0"/>
          </a:p>
          <a:p>
            <a:endParaRPr lang="en-US" altLang="zh-CN" sz="2800" b="1" dirty="0" smtClean="0"/>
          </a:p>
          <a:p>
            <a:endParaRPr lang="en-US" altLang="zh-CN" sz="2800" b="1" dirty="0" smtClean="0"/>
          </a:p>
          <a:p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Exercise of data frame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Read the help document and find a solution to stop converting character vectors to numeric ones. </a:t>
            </a:r>
          </a:p>
          <a:p>
            <a:endParaRPr lang="en-US" altLang="zh-CN" dirty="0" smtClean="0"/>
          </a:p>
          <a:p>
            <a:pPr>
              <a:buNone/>
            </a:pPr>
            <a:r>
              <a:rPr lang="en-US" altLang="zh-CN" b="1" dirty="0" smtClean="0">
                <a:solidFill>
                  <a:srgbClr val="C00000"/>
                </a:solidFill>
              </a:rPr>
              <a:t>Relevant commands and operators:</a:t>
            </a:r>
          </a:p>
          <a:p>
            <a:pPr lvl="1">
              <a:buNone/>
            </a:pPr>
            <a:r>
              <a:rPr lang="en-US" altLang="zh-CN" sz="3200" b="1" dirty="0" smtClean="0">
                <a:solidFill>
                  <a:srgbClr val="C00000"/>
                </a:solidFill>
              </a:rPr>
              <a:t>?</a:t>
            </a:r>
            <a:r>
              <a:rPr lang="en-US" altLang="zh-CN" sz="3200" b="1" dirty="0" err="1" smtClean="0">
                <a:solidFill>
                  <a:srgbClr val="C00000"/>
                </a:solidFill>
              </a:rPr>
              <a:t>data.frame</a:t>
            </a:r>
            <a:endParaRPr lang="zh-CN" altLang="en-US" sz="3200" b="1" dirty="0" smtClean="0">
              <a:solidFill>
                <a:srgbClr val="C00000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Array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 smtClean="0"/>
              <a:t>&gt;= 3 dimensions</a:t>
            </a:r>
          </a:p>
          <a:p>
            <a:r>
              <a:rPr lang="en-US" altLang="zh-CN" b="1" dirty="0" smtClean="0"/>
              <a:t>Containing only one data type</a:t>
            </a:r>
          </a:p>
          <a:p>
            <a:r>
              <a:rPr lang="en-US" altLang="zh-CN" dirty="0" smtClean="0"/>
              <a:t>e.g., </a:t>
            </a:r>
            <a:endParaRPr lang="zh-CN" altLang="en-US" dirty="0" smtClean="0"/>
          </a:p>
          <a:p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11560" y="3645024"/>
          <a:ext cx="3600400" cy="1554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800200"/>
                <a:gridCol w="1800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Rachel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Ross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Monica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Joey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Phoebe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Chandler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4572000" y="3674720"/>
          <a:ext cx="3744416" cy="1554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Penny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Leonard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Amy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Sheldon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Bernadette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chemeClr val="tx1"/>
                          </a:solidFill>
                        </a:rPr>
                        <a:t>Howard</a:t>
                      </a:r>
                      <a:endParaRPr lang="zh-CN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Creating an array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array()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Object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CN" b="1" dirty="0" smtClean="0"/>
              <a:t>Object </a:t>
            </a:r>
            <a:r>
              <a:rPr lang="en-US" altLang="zh-CN" dirty="0" smtClean="0"/>
              <a:t>is </a:t>
            </a:r>
            <a:r>
              <a:rPr lang="en-US" altLang="zh-CN" b="1" dirty="0" smtClean="0"/>
              <a:t>anything </a:t>
            </a:r>
            <a:r>
              <a:rPr lang="en-US" altLang="zh-CN" dirty="0" smtClean="0"/>
              <a:t>that can be assigned to a variable, which could be constants, data structures,  functions or graphs).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zh-CN" altLang="en-US" b="1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List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altLang="zh-CN" b="1" dirty="0" smtClean="0"/>
              <a:t>One-dimension</a:t>
            </a:r>
            <a:r>
              <a:rPr lang="en-US" altLang="zh-CN" dirty="0" smtClean="0"/>
              <a:t> but each </a:t>
            </a:r>
            <a:r>
              <a:rPr lang="en-US" altLang="zh-CN" b="1" dirty="0" smtClean="0"/>
              <a:t>element</a:t>
            </a:r>
            <a:r>
              <a:rPr lang="en-US" altLang="zh-CN" dirty="0" smtClean="0"/>
              <a:t> of a list is an </a:t>
            </a:r>
            <a:r>
              <a:rPr lang="en-US" altLang="zh-CN" b="1" dirty="0" smtClean="0"/>
              <a:t>object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dirty="0" smtClean="0"/>
              <a:t>Could containing </a:t>
            </a:r>
            <a:r>
              <a:rPr lang="en-US" altLang="zh-CN" b="1" dirty="0" smtClean="0"/>
              <a:t>different types </a:t>
            </a:r>
            <a:r>
              <a:rPr lang="en-US" altLang="zh-CN" dirty="0" smtClean="0"/>
              <a:t>of data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dirty="0" smtClean="0"/>
              <a:t>e.g., </a:t>
            </a:r>
            <a:endParaRPr lang="zh-CN" altLang="en-US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1907704" y="4221088"/>
            <a:ext cx="3024336" cy="1080120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altLang="zh-CN" sz="2800" dirty="0" smtClean="0">
                <a:solidFill>
                  <a:srgbClr val="7030A0"/>
                </a:solidFill>
              </a:rPr>
              <a:t>right wrong right </a:t>
            </a:r>
          </a:p>
          <a:p>
            <a:pPr>
              <a:buNone/>
            </a:pPr>
            <a:r>
              <a:rPr lang="en-US" altLang="zh-CN" sz="2800" dirty="0" smtClean="0">
                <a:solidFill>
                  <a:srgbClr val="7030A0"/>
                </a:solidFill>
              </a:rPr>
              <a:t>Levels: right wrong</a:t>
            </a:r>
            <a:endParaRPr lang="zh-CN" altLang="en-US" sz="2800" dirty="0">
              <a:solidFill>
                <a:srgbClr val="7030A0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148064" y="3861048"/>
            <a:ext cx="3384376" cy="1872208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364088" y="4005064"/>
          <a:ext cx="3071664" cy="1554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535832"/>
                <a:gridCol w="15358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Rachel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Ross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Monica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Joey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Phoebe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>
                          <a:solidFill>
                            <a:srgbClr val="7030A0"/>
                          </a:solidFill>
                        </a:rPr>
                        <a:t>Chandler</a:t>
                      </a:r>
                      <a:endParaRPr lang="zh-CN" altLang="en-US" sz="2800" b="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圆角矩形 6"/>
          <p:cNvSpPr/>
          <p:nvPr/>
        </p:nvSpPr>
        <p:spPr>
          <a:xfrm>
            <a:off x="467544" y="4365104"/>
            <a:ext cx="1080120" cy="648072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altLang="zh-CN" sz="2800" dirty="0" smtClean="0">
                <a:solidFill>
                  <a:srgbClr val="7030A0"/>
                </a:solidFill>
              </a:rPr>
              <a:t>1,2,3</a:t>
            </a:r>
            <a:endParaRPr lang="zh-CN" altLang="en-US" sz="2800" dirty="0">
              <a:solidFill>
                <a:srgbClr val="7030A0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23528" y="3708648"/>
            <a:ext cx="8361312" cy="2168624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Creating a list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list()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Statistical computing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Vector</a:t>
            </a:r>
          </a:p>
          <a:p>
            <a:pPr lvl="1"/>
            <a:r>
              <a:rPr lang="en-US" altLang="zh-CN" dirty="0" err="1" smtClean="0"/>
              <a:t>wilcox.test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Matrix</a:t>
            </a:r>
          </a:p>
          <a:p>
            <a:pPr lvl="1"/>
            <a:r>
              <a:rPr lang="en-US" altLang="zh-CN" dirty="0" err="1" smtClean="0"/>
              <a:t>chisq.test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Data frame</a:t>
            </a:r>
          </a:p>
          <a:p>
            <a:pPr lvl="1"/>
            <a:r>
              <a:rPr lang="en-US" altLang="zh-CN" dirty="0" smtClean="0"/>
              <a:t>lm()</a:t>
            </a:r>
          </a:p>
          <a:p>
            <a:r>
              <a:rPr lang="en-US" altLang="zh-CN" dirty="0" smtClean="0"/>
              <a:t>Array</a:t>
            </a:r>
          </a:p>
          <a:p>
            <a:pPr lvl="1"/>
            <a:r>
              <a:rPr lang="en-US" altLang="zh-CN" dirty="0" err="1" smtClean="0"/>
              <a:t>mantelhaen.test</a:t>
            </a:r>
            <a:r>
              <a:rPr lang="en-US" altLang="zh-CN" dirty="0" smtClean="0"/>
              <a:t>()</a:t>
            </a:r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Features of 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Open source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Active user community</a:t>
            </a:r>
          </a:p>
          <a:p>
            <a:pPr lvl="1"/>
            <a:r>
              <a:rPr lang="en-US" altLang="zh-CN" b="1" dirty="0" smtClean="0"/>
              <a:t>Stack Overflow</a:t>
            </a:r>
          </a:p>
          <a:p>
            <a:pPr lvl="1"/>
            <a:r>
              <a:rPr lang="en-US" altLang="zh-CN" dirty="0" smtClean="0"/>
              <a:t>Mailing list</a:t>
            </a:r>
          </a:p>
          <a:p>
            <a:pPr lvl="1"/>
            <a:endParaRPr lang="zh-CN" altLang="en-US" dirty="0"/>
          </a:p>
        </p:txBody>
      </p:sp>
      <p:pic>
        <p:nvPicPr>
          <p:cNvPr id="1026" name="Picture 2" descr="E:\work\PPT material\may-the-source-be-with-you_open-sour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04864"/>
            <a:ext cx="1843200" cy="1800000"/>
          </a:xfrm>
          <a:prstGeom prst="rect">
            <a:avLst/>
          </a:prstGeom>
          <a:noFill/>
        </p:spPr>
      </p:pic>
      <p:pic>
        <p:nvPicPr>
          <p:cNvPr id="1027" name="Picture 3" descr="E:\work\PPT material\open-source-assessment-software-communit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9980" y="2204864"/>
            <a:ext cx="2806236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2195736" y="1556792"/>
          <a:ext cx="44028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708"/>
                <a:gridCol w="1100708"/>
                <a:gridCol w="1100708"/>
                <a:gridCol w="11007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Course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Sheldon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i="0" dirty="0" smtClean="0">
                          <a:latin typeface="+mn-lt"/>
                        </a:rPr>
                        <a:t>Leonard</a:t>
                      </a:r>
                      <a:endParaRPr lang="zh-CN" altLang="en-US" b="1" i="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i="0" dirty="0" smtClean="0">
                          <a:latin typeface="+mn-lt"/>
                        </a:rPr>
                        <a:t> Penny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Biology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2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4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2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History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4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3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2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Math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5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4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1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Physics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5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4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1</a:t>
                      </a:r>
                      <a:endParaRPr lang="zh-CN" altLang="en-US" b="1" i="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内容占位符 3"/>
          <p:cNvGraphicFramePr>
            <a:graphicFrameLocks/>
          </p:cNvGraphicFramePr>
          <p:nvPr/>
        </p:nvGraphicFramePr>
        <p:xfrm>
          <a:off x="2195736" y="4077072"/>
          <a:ext cx="439248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122"/>
                <a:gridCol w="1098122"/>
                <a:gridCol w="1098122"/>
                <a:gridCol w="109812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b="1" i="0" dirty="0" smtClean="0">
                          <a:latin typeface="+mn-lt"/>
                        </a:rPr>
                        <a:t>Course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 Ross 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Joey </a:t>
                      </a:r>
                      <a:endParaRPr lang="zh-CN" altLang="en-US" sz="1800" b="1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 smtClean="0">
                          <a:latin typeface="+mn-lt"/>
                        </a:rPr>
                        <a:t> Chandler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Biology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2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4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2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History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4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3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2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Math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5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4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1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Physics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5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4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+mn-lt"/>
                        </a:rPr>
                        <a:t>1</a:t>
                      </a:r>
                      <a:endParaRPr lang="zh-CN" altLang="en-US" sz="1800" b="1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7" name="组合 16"/>
          <p:cNvGrpSpPr/>
          <p:nvPr/>
        </p:nvGrpSpPr>
        <p:grpSpPr>
          <a:xfrm>
            <a:off x="327504" y="1484784"/>
            <a:ext cx="4028472" cy="2016224"/>
            <a:chOff x="327504" y="1484784"/>
            <a:chExt cx="4028472" cy="2016224"/>
          </a:xfrm>
        </p:grpSpPr>
        <p:sp>
          <p:nvSpPr>
            <p:cNvPr id="6" name="矩形 5"/>
            <p:cNvSpPr/>
            <p:nvPr/>
          </p:nvSpPr>
          <p:spPr>
            <a:xfrm>
              <a:off x="3347864" y="1484784"/>
              <a:ext cx="1008112" cy="2016224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27504" y="1772816"/>
              <a:ext cx="1287853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rgbClr val="7030A0"/>
                  </a:solidFill>
                </a:rPr>
                <a:t>Vector</a:t>
              </a:r>
            </a:p>
            <a:p>
              <a:pPr algn="ctr"/>
              <a:r>
                <a:rPr lang="en-US" altLang="zh-CN" sz="2800" b="1" dirty="0" smtClean="0">
                  <a:solidFill>
                    <a:srgbClr val="7030A0"/>
                  </a:solidFill>
                </a:rPr>
                <a:t>(factor)</a:t>
              </a:r>
              <a:endParaRPr lang="zh-CN" altLang="en-US" b="1" dirty="0">
                <a:solidFill>
                  <a:srgbClr val="7030A0"/>
                </a:solidFill>
              </a:endParaRPr>
            </a:p>
          </p:txBody>
        </p:sp>
        <p:cxnSp>
          <p:nvCxnSpPr>
            <p:cNvPr id="16" name="直接箭头连接符 15"/>
            <p:cNvCxnSpPr>
              <a:stCxn id="10" idx="3"/>
              <a:endCxn id="6" idx="1"/>
            </p:cNvCxnSpPr>
            <p:nvPr/>
          </p:nvCxnSpPr>
          <p:spPr>
            <a:xfrm>
              <a:off x="1615357" y="2249870"/>
              <a:ext cx="1732507" cy="243026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27112" y="1916832"/>
            <a:ext cx="6713512" cy="2664296"/>
            <a:chOff x="27112" y="1916832"/>
            <a:chExt cx="6713512" cy="2664296"/>
          </a:xfrm>
        </p:grpSpPr>
        <p:sp>
          <p:nvSpPr>
            <p:cNvPr id="13" name="矩形 12"/>
            <p:cNvSpPr/>
            <p:nvPr/>
          </p:nvSpPr>
          <p:spPr>
            <a:xfrm>
              <a:off x="2123728" y="1916832"/>
              <a:ext cx="4616896" cy="1664568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7112" y="4057908"/>
              <a:ext cx="185146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rgbClr val="C00000"/>
                  </a:solidFill>
                </a:rPr>
                <a:t>Data frame</a:t>
              </a:r>
              <a:endParaRPr lang="zh-CN" altLang="en-US" b="1" dirty="0">
                <a:solidFill>
                  <a:srgbClr val="C00000"/>
                </a:solidFill>
              </a:endParaRPr>
            </a:p>
          </p:txBody>
        </p:sp>
        <p:cxnSp>
          <p:nvCxnSpPr>
            <p:cNvPr id="21" name="直接箭头连接符 20"/>
            <p:cNvCxnSpPr>
              <a:stCxn id="14" idx="0"/>
            </p:cNvCxnSpPr>
            <p:nvPr/>
          </p:nvCxnSpPr>
          <p:spPr>
            <a:xfrm flipV="1">
              <a:off x="952847" y="3073152"/>
              <a:ext cx="1170881" cy="98475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/>
          <p:cNvSpPr/>
          <p:nvPr/>
        </p:nvSpPr>
        <p:spPr>
          <a:xfrm>
            <a:off x="179512" y="4581128"/>
            <a:ext cx="1180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0B050"/>
                </a:solidFill>
              </a:rPr>
              <a:t>Matrix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cxnSp>
        <p:nvCxnSpPr>
          <p:cNvPr id="18" name="直接箭头连接符 17"/>
          <p:cNvCxnSpPr>
            <a:stCxn id="26" idx="1"/>
            <a:endCxn id="12" idx="3"/>
          </p:cNvCxnSpPr>
          <p:nvPr/>
        </p:nvCxnSpPr>
        <p:spPr>
          <a:xfrm flipH="1" flipV="1">
            <a:off x="1359515" y="4842738"/>
            <a:ext cx="1844333" cy="31445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3203848" y="4437112"/>
            <a:ext cx="3384376" cy="144016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3203848" y="1988840"/>
            <a:ext cx="5313124" cy="2736304"/>
            <a:chOff x="3203848" y="1988840"/>
            <a:chExt cx="5313124" cy="2736304"/>
          </a:xfrm>
        </p:grpSpPr>
        <p:sp>
          <p:nvSpPr>
            <p:cNvPr id="11" name="矩形 10"/>
            <p:cNvSpPr/>
            <p:nvPr/>
          </p:nvSpPr>
          <p:spPr>
            <a:xfrm>
              <a:off x="3203848" y="1988840"/>
              <a:ext cx="3384376" cy="1440160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箭头连接符 26"/>
            <p:cNvCxnSpPr/>
            <p:nvPr/>
          </p:nvCxnSpPr>
          <p:spPr>
            <a:xfrm>
              <a:off x="6588224" y="3140968"/>
              <a:ext cx="864096" cy="792088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flipV="1">
              <a:off x="6588224" y="4149080"/>
              <a:ext cx="864096" cy="576064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矩形 36"/>
            <p:cNvSpPr/>
            <p:nvPr/>
          </p:nvSpPr>
          <p:spPr>
            <a:xfrm>
              <a:off x="7524328" y="3789040"/>
              <a:ext cx="99264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rgbClr val="00B050"/>
                  </a:solidFill>
                </a:rPr>
                <a:t>Array</a:t>
              </a:r>
              <a:endParaRPr lang="zh-CN" altLang="en-US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979712" y="1268760"/>
            <a:ext cx="6377410" cy="4824536"/>
            <a:chOff x="1979712" y="1268760"/>
            <a:chExt cx="6377410" cy="4824536"/>
          </a:xfrm>
        </p:grpSpPr>
        <p:sp>
          <p:nvSpPr>
            <p:cNvPr id="38" name="矩形 37"/>
            <p:cNvSpPr/>
            <p:nvPr/>
          </p:nvSpPr>
          <p:spPr>
            <a:xfrm>
              <a:off x="1979712" y="1268760"/>
              <a:ext cx="4896544" cy="4824536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0" name="直接箭头连接符 39"/>
            <p:cNvCxnSpPr>
              <a:endCxn id="43" idx="1"/>
            </p:cNvCxnSpPr>
            <p:nvPr/>
          </p:nvCxnSpPr>
          <p:spPr>
            <a:xfrm flipV="1">
              <a:off x="6876256" y="4842738"/>
              <a:ext cx="792088" cy="26422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矩形 42"/>
            <p:cNvSpPr/>
            <p:nvPr/>
          </p:nvSpPr>
          <p:spPr>
            <a:xfrm>
              <a:off x="7668344" y="4581128"/>
              <a:ext cx="6887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rgbClr val="0070C0"/>
                  </a:solidFill>
                </a:rPr>
                <a:t>List</a:t>
              </a:r>
            </a:p>
          </p:txBody>
        </p:sp>
      </p:grp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5906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830" y="5157192"/>
            <a:ext cx="14668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2276872"/>
            <a:ext cx="14478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Subsetting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[]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return an object the same with the origin one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&gt;=1 elements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vector, factor, matrix, data frame, array, list</a:t>
            </a:r>
          </a:p>
          <a:p>
            <a:r>
              <a:rPr lang="en-US" altLang="zh-CN" dirty="0" smtClean="0"/>
              <a:t>[[]]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return an element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only 1 element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Useful for list</a:t>
            </a:r>
          </a:p>
          <a:p>
            <a:r>
              <a:rPr lang="en-US" altLang="zh-CN" dirty="0" smtClean="0"/>
              <a:t>$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is used to extract elements by name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Extracting elements from a vector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[]</a:t>
            </a:r>
          </a:p>
          <a:p>
            <a:r>
              <a:rPr lang="en-US" altLang="zh-CN" dirty="0" smtClean="0"/>
              <a:t>Using a </a:t>
            </a:r>
            <a:r>
              <a:rPr lang="en-US" altLang="zh-CN" b="1" dirty="0" smtClean="0"/>
              <a:t>numeric</a:t>
            </a:r>
            <a:r>
              <a:rPr lang="en-US" altLang="zh-CN" dirty="0" smtClean="0"/>
              <a:t>/</a:t>
            </a:r>
            <a:r>
              <a:rPr lang="en-US" altLang="zh-CN" b="1" dirty="0" smtClean="0"/>
              <a:t>logical</a:t>
            </a:r>
            <a:r>
              <a:rPr lang="en-US" altLang="zh-CN" dirty="0" smtClean="0"/>
              <a:t> vector of index within </a:t>
            </a:r>
            <a:r>
              <a:rPr lang="en-US" altLang="zh-CN" b="1" dirty="0" smtClean="0"/>
              <a:t>brackets</a:t>
            </a:r>
          </a:p>
          <a:p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Extracting elements from a matrix</a:t>
            </a:r>
            <a:endParaRPr lang="zh-CN" altLang="en-US" dirty="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[]</a:t>
            </a:r>
          </a:p>
          <a:p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06090"/>
          </a:xfrm>
        </p:spPr>
        <p:txBody>
          <a:bodyPr>
            <a:normAutofit/>
          </a:bodyPr>
          <a:lstStyle/>
          <a:p>
            <a:r>
              <a:rPr lang="en-US" altLang="zh-CN" sz="3600" dirty="0" smtClean="0"/>
              <a:t>Extracting elements from a data frame</a:t>
            </a:r>
            <a:endParaRPr lang="zh-CN" altLang="en-US" sz="3600" dirty="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[]</a:t>
            </a:r>
          </a:p>
          <a:p>
            <a:r>
              <a:rPr lang="en-US" altLang="zh-CN" dirty="0" smtClean="0"/>
              <a:t>$</a:t>
            </a:r>
          </a:p>
          <a:p>
            <a:endParaRPr lang="en-US" altLang="zh-CN" dirty="0" smtClean="0"/>
          </a:p>
          <a:p>
            <a:pPr>
              <a:buNone/>
            </a:pPr>
            <a:r>
              <a:rPr lang="en-US" altLang="zh-CN" b="1" dirty="0" smtClean="0"/>
              <a:t>with()</a:t>
            </a:r>
            <a:endParaRPr lang="en-US" altLang="zh-CN" dirty="0" smtClean="0"/>
          </a:p>
          <a:p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Editing a data frame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To replace the old value with a new one</a:t>
            </a:r>
          </a:p>
          <a:p>
            <a:r>
              <a:rPr lang="en-US" altLang="zh-CN" dirty="0" smtClean="0"/>
              <a:t>Add a new row or column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Extracting elements from a array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[]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Extracting elements from a list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[[]]</a:t>
            </a:r>
          </a:p>
          <a:p>
            <a:r>
              <a:rPr lang="en-US" altLang="zh-CN" dirty="0" smtClean="0"/>
              <a:t>[]</a:t>
            </a:r>
          </a:p>
          <a:p>
            <a:r>
              <a:rPr lang="en-US" altLang="zh-CN" dirty="0" smtClean="0"/>
              <a:t>$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Arithmetic operator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67544" y="1340768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Operator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Description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Sample</a:t>
                      </a:r>
                      <a:endParaRPr lang="zh-CN" alt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+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Addition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4</a:t>
                      </a:r>
                      <a:r>
                        <a:rPr lang="en-US" altLang="zh-CN" sz="2800" b="0" baseline="0" dirty="0" smtClean="0"/>
                        <a:t> + 2 = 2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-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Subtraction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4 – 2</a:t>
                      </a:r>
                      <a:r>
                        <a:rPr lang="en-US" altLang="zh-CN" sz="2800" b="0" baseline="0" dirty="0" smtClean="0"/>
                        <a:t> = 2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*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Multiplication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2*4 = 8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/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Division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8/2 =</a:t>
                      </a:r>
                      <a:r>
                        <a:rPr lang="en-US" altLang="zh-CN" sz="2800" b="0" baseline="0" dirty="0" smtClean="0"/>
                        <a:t> 4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** or ^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Exponentiation(</a:t>
                      </a:r>
                      <a:r>
                        <a:rPr lang="en-US" altLang="zh-CN" sz="2800" b="0" dirty="0" err="1" smtClean="0"/>
                        <a:t>x^y</a:t>
                      </a:r>
                      <a:r>
                        <a:rPr lang="en-US" altLang="zh-CN" sz="2800" b="0" dirty="0" smtClean="0"/>
                        <a:t> equal to </a:t>
                      </a:r>
                      <a:r>
                        <a:rPr lang="en-US" altLang="zh-CN" sz="2800" b="0" dirty="0" err="1" smtClean="0"/>
                        <a:t>x</a:t>
                      </a:r>
                      <a:r>
                        <a:rPr lang="en-US" altLang="zh-CN" sz="2800" b="0" baseline="30000" dirty="0" err="1" smtClean="0"/>
                        <a:t>y</a:t>
                      </a:r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2^3 =</a:t>
                      </a:r>
                      <a:r>
                        <a:rPr lang="en-US" altLang="zh-CN" sz="2800" b="0" baseline="0" dirty="0" smtClean="0"/>
                        <a:t> 8</a:t>
                      </a:r>
                      <a:endParaRPr lang="zh-CN" altLang="en-US" sz="2800" b="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%%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Modulus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5%%2 = 1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%/%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Integer division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5%/%2 = 2</a:t>
                      </a:r>
                      <a:endParaRPr lang="zh-CN" altLang="en-US" sz="28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Priority</a:t>
            </a:r>
            <a:endParaRPr lang="zh-CN" altLang="en-US" dirty="0"/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get 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 is freely available from the Comprehensive R Archive Network (CRAN) at </a:t>
            </a:r>
            <a:r>
              <a:rPr lang="en-US" altLang="zh-CN" dirty="0" smtClean="0">
                <a:hlinkClick r:id="rId2"/>
              </a:rPr>
              <a:t>http://cran.r-project.org</a:t>
            </a:r>
            <a:r>
              <a:rPr lang="en-US" altLang="zh-CN" dirty="0" smtClean="0"/>
              <a:t>. </a:t>
            </a:r>
          </a:p>
          <a:p>
            <a:r>
              <a:rPr lang="en-US" altLang="zh-CN" dirty="0" smtClean="0"/>
              <a:t>Choosing a mirror which locates in China (e.g., </a:t>
            </a:r>
            <a:r>
              <a:rPr lang="en-US" altLang="zh-CN" dirty="0" smtClean="0">
                <a:hlinkClick r:id="rId3"/>
              </a:rPr>
              <a:t>http://mirrors.ustc.edu.cn/CRAN</a:t>
            </a:r>
            <a:r>
              <a:rPr lang="en-US" altLang="zh-CN" dirty="0" smtClean="0"/>
              <a:t>). Select the version for your operating system.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Statistic functions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/>
          </p:cNvGraphicFramePr>
          <p:nvPr/>
        </p:nvGraphicFramePr>
        <p:xfrm>
          <a:off x="518864" y="126876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528"/>
                <a:gridCol w="2016224"/>
                <a:gridCol w="454684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Functions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Description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Sample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mean()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Mean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mean(c(1,2,3,6)) returns 3.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median()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Median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median(c(1,2,3,4)) returns 2.5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err="1" smtClean="0"/>
                        <a:t>sd</a:t>
                      </a:r>
                      <a:r>
                        <a:rPr lang="en-US" altLang="zh-CN" sz="2800" b="0" dirty="0" smtClean="0"/>
                        <a:t>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Standard deviation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sd</a:t>
                      </a:r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(c(1,2,3,4)) returns 1.29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err="1" smtClean="0"/>
                        <a:t>var</a:t>
                      </a:r>
                      <a:r>
                        <a:rPr lang="en-US" altLang="zh-CN" sz="2800" b="0" dirty="0" smtClean="0"/>
                        <a:t>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Variance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(c(1,2,3,4)) returns 1.67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sum()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Sum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sum(c(1,2,3,4)) returns 10</a:t>
                      </a:r>
                      <a:endParaRPr lang="zh-CN" altLang="en-US" sz="2800" b="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max()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min(c(1,2,3,4)) returns 1</a:t>
                      </a:r>
                      <a:endParaRPr lang="zh-CN" alt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0" dirty="0" smtClean="0"/>
                        <a:t>min()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</a:t>
                      </a:r>
                      <a:endParaRPr lang="zh-CN" alt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max(c(1,2,3,4)) returns 4</a:t>
                      </a:r>
                      <a:endParaRPr lang="zh-CN" altLang="en-US" sz="28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Missing value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Try the code below:</a:t>
            </a:r>
          </a:p>
          <a:p>
            <a:pPr lvl="1">
              <a:buNone/>
            </a:pPr>
            <a:r>
              <a:rPr lang="en-US" altLang="zh-CN" dirty="0" smtClean="0"/>
              <a:t>a &lt;- c(1:4,NA)</a:t>
            </a:r>
          </a:p>
          <a:p>
            <a:pPr lvl="1">
              <a:buNone/>
            </a:pPr>
            <a:r>
              <a:rPr lang="en-US" altLang="zh-CN" dirty="0" smtClean="0"/>
              <a:t>mean(a)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logical operator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8136904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497"/>
                <a:gridCol w="51364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R command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meaning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&gt;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larger than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&lt;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less than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&gt;=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larger than or equal to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&lt;=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less</a:t>
                      </a:r>
                      <a:r>
                        <a:rPr lang="en-US" altLang="zh-CN" sz="2800" baseline="0" dirty="0" smtClean="0"/>
                        <a:t> than or equal to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==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equal</a:t>
                      </a:r>
                      <a:r>
                        <a:rPr lang="en-US" altLang="zh-CN" sz="2800" baseline="0" dirty="0" smtClean="0"/>
                        <a:t> to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!</a:t>
                      </a:r>
                      <a:endParaRPr lang="zh-CN" alt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not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&amp;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and</a:t>
                      </a:r>
                      <a:endParaRPr lang="zh-CN" alt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 smtClean="0"/>
                        <a:t>|</a:t>
                      </a:r>
                      <a:endParaRPr lang="zh-CN" alt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or</a:t>
                      </a:r>
                      <a:endParaRPr lang="zh-CN" altLang="en-US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E:\work\PPT material\or.jpg"/>
          <p:cNvPicPr>
            <a:picLocks noChangeAspect="1" noChangeArrowheads="1"/>
          </p:cNvPicPr>
          <p:nvPr/>
        </p:nvPicPr>
        <p:blipFill>
          <a:blip r:embed="rId3" cstate="print"/>
          <a:srcRect l="14978" t="19302" r="20118" b="28584"/>
          <a:stretch>
            <a:fillRect/>
          </a:stretch>
        </p:blipFill>
        <p:spPr bwMode="auto">
          <a:xfrm>
            <a:off x="6444208" y="0"/>
            <a:ext cx="2699792" cy="280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dirty="0" smtClean="0"/>
              <a:t>Exercise of operator</a:t>
            </a:r>
            <a:endParaRPr lang="zh-CN" altLang="en-US" sz="4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CN" sz="2400" dirty="0" smtClean="0"/>
              <a:t>1. </a:t>
            </a:r>
            <a:r>
              <a:rPr lang="en-US" altLang="zh-CN" sz="2400" dirty="0" err="1" smtClean="0"/>
              <a:t>Creat</a:t>
            </a:r>
            <a:r>
              <a:rPr lang="en-US" altLang="zh-CN" sz="2400" dirty="0" smtClean="0"/>
              <a:t> the vector below using “</a:t>
            </a:r>
            <a:r>
              <a:rPr lang="en-US" altLang="zh-CN" sz="2400" dirty="0" err="1" smtClean="0"/>
              <a:t>seq</a:t>
            </a:r>
            <a:r>
              <a:rPr lang="en-US" altLang="zh-CN" sz="2400" dirty="0" smtClean="0"/>
              <a:t>”, “rep” and “:” </a:t>
            </a:r>
          </a:p>
          <a:p>
            <a:pPr>
              <a:buNone/>
            </a:pPr>
            <a:r>
              <a:rPr lang="en-US" altLang="zh-CN" sz="2400" b="1" dirty="0" smtClean="0"/>
              <a:t>		quiz1 &lt;- c(1,2,3,6,8,10,2,2,2)</a:t>
            </a:r>
          </a:p>
          <a:p>
            <a:pPr>
              <a:buNone/>
            </a:pPr>
            <a:r>
              <a:rPr lang="en-US" altLang="zh-CN" sz="2400" dirty="0" smtClean="0"/>
              <a:t>2. Counting how many elements in quiz2 is larger than 13 and smaller than 16. </a:t>
            </a:r>
          </a:p>
          <a:p>
            <a:pPr>
              <a:buNone/>
            </a:pPr>
            <a:r>
              <a:rPr lang="en-US" altLang="zh-CN" sz="2400" b="1" dirty="0" smtClean="0"/>
              <a:t>		quiz2 &lt;- 11:19</a:t>
            </a:r>
          </a:p>
          <a:p>
            <a:pPr>
              <a:buNone/>
            </a:pPr>
            <a:r>
              <a:rPr lang="en-US" altLang="zh-CN" sz="2400" dirty="0" smtClean="0"/>
              <a:t>3. Getting the indexes of these elements and picking the elements with these indexes in quiz1.</a:t>
            </a:r>
          </a:p>
          <a:p>
            <a:pPr>
              <a:buNone/>
            </a:pPr>
            <a:r>
              <a:rPr lang="en-US" altLang="zh-CN" sz="2400" dirty="0" smtClean="0"/>
              <a:t>4. Calculating the average difference between elements with same index. </a:t>
            </a:r>
          </a:p>
          <a:p>
            <a:r>
              <a:rPr lang="en-US" altLang="zh-CN" sz="2400" dirty="0" smtClean="0">
                <a:solidFill>
                  <a:srgbClr val="C00000"/>
                </a:solidFill>
              </a:rPr>
              <a:t>Relevant commands and operators:</a:t>
            </a:r>
          </a:p>
          <a:p>
            <a:pPr lvl="1">
              <a:buNone/>
            </a:pPr>
            <a:r>
              <a:rPr lang="en-US" altLang="zh-CN" sz="2400" dirty="0" smtClean="0">
                <a:solidFill>
                  <a:srgbClr val="C00000"/>
                </a:solidFill>
              </a:rPr>
              <a:t>c, </a:t>
            </a:r>
            <a:r>
              <a:rPr lang="en-US" altLang="zh-CN" sz="2400" dirty="0" err="1" smtClean="0">
                <a:solidFill>
                  <a:srgbClr val="C00000"/>
                </a:solidFill>
              </a:rPr>
              <a:t>seq</a:t>
            </a:r>
            <a:r>
              <a:rPr lang="en-US" altLang="zh-CN" sz="2400" dirty="0" smtClean="0">
                <a:solidFill>
                  <a:srgbClr val="C00000"/>
                </a:solidFill>
              </a:rPr>
              <a:t>, rep, :, length, mean, sum, -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800" dirty="0" smtClean="0"/>
              <a:t>Exercise of operator</a:t>
            </a:r>
            <a:endParaRPr lang="zh-CN" altLang="en-US" sz="4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en-US" altLang="zh-CN" sz="2400" dirty="0" err="1" smtClean="0"/>
              <a:t>Creat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ing</a:t>
            </a:r>
            <a:r>
              <a:rPr lang="en-US" altLang="zh-CN" sz="2400" dirty="0" smtClean="0"/>
              <a:t> the data frame “</a:t>
            </a:r>
            <a:r>
              <a:rPr lang="en-US" altLang="zh-CN" sz="2400" dirty="0" err="1" smtClean="0"/>
              <a:t>test.data</a:t>
            </a:r>
            <a:r>
              <a:rPr lang="en-US" altLang="zh-CN" sz="2400" dirty="0" smtClean="0"/>
              <a:t>” below:</a:t>
            </a:r>
          </a:p>
          <a:p>
            <a:pPr marL="457200" indent="-457200">
              <a:buAutoNum type="arabicPeriod"/>
            </a:pPr>
            <a:endParaRPr lang="en-US" altLang="zh-CN" sz="20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en-US" altLang="zh-CN" sz="2400" dirty="0" smtClean="0"/>
              <a:t>Adding a new column named “z”, z = x * y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altLang="zh-CN" sz="2400" dirty="0" smtClean="0"/>
              <a:t>Calculating the mean of z – x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altLang="zh-CN" sz="2400" dirty="0" smtClean="0"/>
              <a:t>Repeating step2 -3 for last two rows</a:t>
            </a:r>
          </a:p>
          <a:p>
            <a:endParaRPr lang="en-US" altLang="zh-CN" sz="2400" dirty="0" smtClean="0">
              <a:solidFill>
                <a:srgbClr val="C00000"/>
              </a:solidFill>
            </a:endParaRPr>
          </a:p>
          <a:p>
            <a:r>
              <a:rPr lang="en-US" altLang="zh-CN" sz="2400" dirty="0" smtClean="0">
                <a:solidFill>
                  <a:srgbClr val="C00000"/>
                </a:solidFill>
              </a:rPr>
              <a:t>Relevant commands and operators:</a:t>
            </a:r>
          </a:p>
          <a:p>
            <a:pPr lvl="1">
              <a:buNone/>
            </a:pPr>
            <a:r>
              <a:rPr lang="en-US" altLang="zh-CN" sz="2400" dirty="0" err="1" smtClean="0">
                <a:solidFill>
                  <a:srgbClr val="C00000"/>
                </a:solidFill>
              </a:rPr>
              <a:t>data.frame</a:t>
            </a:r>
            <a:r>
              <a:rPr lang="en-US" altLang="zh-CN" sz="2400" dirty="0" smtClean="0">
                <a:solidFill>
                  <a:srgbClr val="C00000"/>
                </a:solidFill>
              </a:rPr>
              <a:t>, c, </a:t>
            </a:r>
            <a:r>
              <a:rPr lang="en-US" altLang="zh-CN" sz="2400" dirty="0" err="1" smtClean="0">
                <a:solidFill>
                  <a:srgbClr val="C00000"/>
                </a:solidFill>
              </a:rPr>
              <a:t>seq</a:t>
            </a:r>
            <a:r>
              <a:rPr lang="en-US" altLang="zh-CN" sz="2400" dirty="0" smtClean="0">
                <a:solidFill>
                  <a:srgbClr val="C00000"/>
                </a:solidFill>
              </a:rPr>
              <a:t>, :, *, mean, !=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259632" y="1772816"/>
          <a:ext cx="4572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id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x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y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a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11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b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21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31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Setting working directory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 needs to read or write some files, you should told it a directory.</a:t>
            </a:r>
          </a:p>
          <a:p>
            <a:r>
              <a:rPr lang="en-US" altLang="zh-CN" dirty="0" err="1" smtClean="0"/>
              <a:t>setwd</a:t>
            </a:r>
            <a:r>
              <a:rPr lang="en-US" altLang="zh-CN" dirty="0" smtClean="0"/>
              <a:t>()</a:t>
            </a:r>
          </a:p>
          <a:p>
            <a:endParaRPr lang="en-US" altLang="zh-CN" b="1" dirty="0" smtClean="0"/>
          </a:p>
          <a:p>
            <a:r>
              <a:rPr lang="en-US" altLang="zh-CN" dirty="0" err="1" smtClean="0"/>
              <a:t>getwd</a:t>
            </a:r>
            <a:r>
              <a:rPr lang="en-US" altLang="zh-CN" dirty="0" smtClean="0"/>
              <a:t>()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Data output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write.table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“prints its required argument x (after converting it to a data frame if it is not one nor a matrix) to a file ”</a:t>
            </a:r>
          </a:p>
          <a:p>
            <a:r>
              <a:rPr lang="en-US" altLang="zh-CN" dirty="0" err="1" smtClean="0"/>
              <a:t>write.table</a:t>
            </a:r>
            <a:r>
              <a:rPr lang="en-US" altLang="zh-CN" dirty="0" smtClean="0"/>
              <a:t>(x, file = "", append = FALSE, quote = FALSE, sep = “\t", </a:t>
            </a:r>
            <a:r>
              <a:rPr lang="en-US" altLang="zh-CN" dirty="0" err="1" smtClean="0"/>
              <a:t>row.names</a:t>
            </a:r>
            <a:r>
              <a:rPr lang="en-US" altLang="zh-CN" dirty="0" smtClean="0"/>
              <a:t> = FALSE, </a:t>
            </a:r>
            <a:r>
              <a:rPr lang="en-US" altLang="zh-CN" dirty="0" err="1" smtClean="0"/>
              <a:t>col.names</a:t>
            </a:r>
            <a:r>
              <a:rPr lang="en-US" altLang="zh-CN" dirty="0" smtClean="0"/>
              <a:t> = TRUE)</a:t>
            </a:r>
          </a:p>
          <a:p>
            <a:r>
              <a:rPr lang="en-US" altLang="zh-CN" dirty="0" err="1" smtClean="0"/>
              <a:t>getwd</a:t>
            </a:r>
            <a:r>
              <a:rPr lang="en-US" altLang="zh-CN" dirty="0" smtClean="0"/>
              <a:t>()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Data input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read.table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“Reads a file in table format and creates a data frame from it.”</a:t>
            </a:r>
          </a:p>
          <a:p>
            <a:r>
              <a:rPr lang="en-US" altLang="zh-CN" dirty="0" err="1" smtClean="0"/>
              <a:t>read.table</a:t>
            </a:r>
            <a:r>
              <a:rPr lang="en-US" altLang="zh-CN" dirty="0" smtClean="0"/>
              <a:t>(file, header = FALSE, sep = "", quote = "\"'", </a:t>
            </a:r>
            <a:r>
              <a:rPr lang="en-US" altLang="zh-CN" dirty="0" err="1" smtClean="0"/>
              <a:t>as.is</a:t>
            </a:r>
            <a:r>
              <a:rPr lang="en-US" altLang="zh-CN" dirty="0" smtClean="0"/>
              <a:t> = !</a:t>
            </a:r>
            <a:r>
              <a:rPr lang="en-US" altLang="zh-CN" dirty="0" err="1" smtClean="0"/>
              <a:t>stringsAsFactors</a:t>
            </a:r>
            <a:r>
              <a:rPr lang="en-US" altLang="zh-CN" dirty="0" smtClean="0"/>
              <a:t>, skip = 0, </a:t>
            </a:r>
            <a:r>
              <a:rPr lang="en-US" altLang="zh-CN" dirty="0" err="1" smtClean="0"/>
              <a:t>comment.char</a:t>
            </a:r>
            <a:r>
              <a:rPr lang="en-US" altLang="zh-CN" dirty="0" smtClean="0"/>
              <a:t> = "#")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Exercise of output and input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Write a data frame to  a file called “test.txt”</a:t>
            </a:r>
          </a:p>
          <a:p>
            <a:r>
              <a:rPr lang="en-US" altLang="zh-CN" dirty="0" smtClean="0"/>
              <a:t>Read the data in this file</a:t>
            </a:r>
          </a:p>
          <a:p>
            <a:r>
              <a:rPr lang="en-US" altLang="zh-CN" dirty="0" smtClean="0"/>
              <a:t>Manually add “#” to the beginning of the first column, second row in “test.txt”</a:t>
            </a:r>
          </a:p>
          <a:p>
            <a:r>
              <a:rPr lang="en-US" altLang="zh-CN" dirty="0" smtClean="0"/>
              <a:t>Read the data in this file again and check the difference. </a:t>
            </a:r>
          </a:p>
          <a:p>
            <a:r>
              <a:rPr lang="en-US" altLang="zh-CN" dirty="0" smtClean="0"/>
              <a:t>Try the options of these two functions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get help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Built-in help system</a:t>
            </a:r>
          </a:p>
          <a:p>
            <a:pPr lvl="1"/>
            <a:r>
              <a:rPr lang="en-US" altLang="zh-CN" dirty="0" smtClean="0"/>
              <a:t>e.g., “?matrix”</a:t>
            </a:r>
          </a:p>
          <a:p>
            <a:r>
              <a:rPr lang="en-US" altLang="zh-CN" dirty="0" smtClean="0"/>
              <a:t>Google</a:t>
            </a:r>
          </a:p>
          <a:p>
            <a:r>
              <a:rPr lang="en-US" altLang="zh-CN" dirty="0" smtClean="0"/>
              <a:t>Community (e.g., </a:t>
            </a:r>
            <a:r>
              <a:rPr lang="en-US" altLang="zh-CN" b="1" dirty="0" smtClean="0"/>
              <a:t>Stack Overflow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Mail list</a:t>
            </a:r>
          </a:p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</p:txBody>
      </p:sp>
      <p:pic>
        <p:nvPicPr>
          <p:cNvPr id="3074" name="Picture 2" descr="E:\work\PPT material\Wisdom-of-the-Ancient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005064"/>
            <a:ext cx="4587860" cy="25613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R studio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Is a powerful and productive user interface for R. </a:t>
            </a:r>
          </a:p>
          <a:p>
            <a:r>
              <a:rPr lang="en-US" altLang="zh-CN" dirty="0" smtClean="0"/>
              <a:t>It’s free and open source</a:t>
            </a:r>
          </a:p>
          <a:p>
            <a:r>
              <a:rPr lang="en-US" altLang="zh-CN" dirty="0" smtClean="0"/>
              <a:t>It works great on Windows, Mac, and Linux.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Packages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install.packages</a:t>
            </a:r>
            <a:r>
              <a:rPr lang="en-US" altLang="zh-CN" dirty="0" smtClean="0"/>
              <a:t>(): install the package</a:t>
            </a:r>
          </a:p>
          <a:p>
            <a:r>
              <a:rPr lang="en-US" altLang="zh-CN" dirty="0" smtClean="0"/>
              <a:t>library() : load the package</a:t>
            </a:r>
          </a:p>
          <a:p>
            <a:r>
              <a:rPr lang="en-US" altLang="zh-CN" dirty="0" smtClean="0"/>
              <a:t>China (Beijing 3)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99592" y="3717032"/>
            <a:ext cx="6408712" cy="10772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3200" dirty="0" err="1" smtClean="0"/>
              <a:t>install.packages</a:t>
            </a:r>
            <a:r>
              <a:rPr lang="en-US" altLang="zh-CN" sz="3200" dirty="0" smtClean="0"/>
              <a:t>(“ggplot2")</a:t>
            </a:r>
          </a:p>
          <a:p>
            <a:r>
              <a:rPr lang="en-US" altLang="zh-CN" sz="3200" dirty="0" smtClean="0"/>
              <a:t>library(“ggplot2")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Control structures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Conditional execution</a:t>
            </a:r>
          </a:p>
          <a:p>
            <a:r>
              <a:rPr lang="en-US" altLang="zh-CN" dirty="0" smtClean="0"/>
              <a:t>Loop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Conditional execution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en-US" altLang="zh-CN" b="1" dirty="0" smtClean="0"/>
              <a:t>if (</a:t>
            </a:r>
            <a:r>
              <a:rPr lang="en-US" altLang="zh-CN" b="1" i="1" dirty="0" err="1" smtClean="0"/>
              <a:t>cond</a:t>
            </a:r>
            <a:r>
              <a:rPr lang="en-US" altLang="zh-CN" b="1" i="1" dirty="0" smtClean="0"/>
              <a:t>) statement</a:t>
            </a:r>
          </a:p>
          <a:p>
            <a:r>
              <a:rPr lang="en-US" altLang="zh-CN" b="1" dirty="0" smtClean="0"/>
              <a:t>if (</a:t>
            </a:r>
            <a:r>
              <a:rPr lang="en-US" altLang="zh-CN" b="1" i="1" dirty="0" err="1" smtClean="0"/>
              <a:t>cond</a:t>
            </a:r>
            <a:r>
              <a:rPr lang="en-US" altLang="zh-CN" b="1" i="1" dirty="0" smtClean="0"/>
              <a:t>) statement1 else statement2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Loop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for (</a:t>
            </a:r>
            <a:r>
              <a:rPr lang="en-US" altLang="zh-CN" i="1" dirty="0" err="1" smtClean="0"/>
              <a:t>var</a:t>
            </a:r>
            <a:r>
              <a:rPr lang="en-US" altLang="zh-CN" i="1" dirty="0" smtClean="0"/>
              <a:t> in </a:t>
            </a:r>
            <a:r>
              <a:rPr lang="en-US" altLang="zh-CN" i="1" dirty="0" err="1" smtClean="0"/>
              <a:t>seq</a:t>
            </a:r>
            <a:r>
              <a:rPr lang="en-US" altLang="zh-CN" i="1" dirty="0" smtClean="0"/>
              <a:t>) statement</a:t>
            </a:r>
          </a:p>
          <a:p>
            <a:r>
              <a:rPr lang="en-US" altLang="zh-CN" dirty="0" smtClean="0"/>
              <a:t>Try to avoid using loop. </a:t>
            </a:r>
          </a:p>
          <a:p>
            <a:pPr lvl="1"/>
            <a:r>
              <a:rPr lang="en-US" altLang="zh-CN" dirty="0" smtClean="0"/>
              <a:t>Low efficiency</a:t>
            </a:r>
          </a:p>
          <a:p>
            <a:pPr lvl="1"/>
            <a:r>
              <a:rPr lang="en-US" altLang="zh-CN" dirty="0" smtClean="0"/>
              <a:t>In R, the loop is already included in many operations.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Take home message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sz="3600" dirty="0" smtClean="0"/>
              <a:t>Six data structure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Vector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Factor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Matrix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Array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data frame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list</a:t>
            </a:r>
          </a:p>
          <a:p>
            <a:r>
              <a:rPr lang="en-US" altLang="zh-CN" sz="3600" dirty="0" err="1" smtClean="0"/>
              <a:t>Subsetting</a:t>
            </a:r>
            <a:r>
              <a:rPr lang="en-US" altLang="zh-CN" sz="3600" dirty="0" smtClean="0"/>
              <a:t> and editing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[]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[[]]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$</a:t>
            </a:r>
          </a:p>
          <a:p>
            <a:r>
              <a:rPr lang="en-US" altLang="zh-CN" sz="3600" dirty="0" smtClean="0"/>
              <a:t>Input and output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err="1" smtClean="0"/>
              <a:t>read.table</a:t>
            </a:r>
            <a:endParaRPr lang="en-US" altLang="zh-CN" dirty="0" smtClean="0"/>
          </a:p>
          <a:p>
            <a:pPr lvl="1">
              <a:buFont typeface="Wingdings" pitchFamily="2" charset="2"/>
              <a:buChar char="Ø"/>
            </a:pPr>
            <a:r>
              <a:rPr lang="en-US" altLang="zh-CN" dirty="0" err="1" smtClean="0"/>
              <a:t>write.table</a:t>
            </a:r>
            <a:endParaRPr lang="en-US" altLang="zh-CN" dirty="0" smtClean="0"/>
          </a:p>
          <a:p>
            <a:endParaRPr lang="en-US" altLang="zh-CN" sz="3600" dirty="0" smtClean="0"/>
          </a:p>
          <a:p>
            <a:endParaRPr lang="en-US" altLang="zh-CN" sz="3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7" y="1412776"/>
            <a:ext cx="3945907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Datasets</a:t>
            </a:r>
          </a:p>
          <a:p>
            <a:pPr lvl="1"/>
            <a:r>
              <a:rPr lang="en-US" altLang="zh-CN" dirty="0" smtClean="0"/>
              <a:t>Data type</a:t>
            </a:r>
          </a:p>
          <a:p>
            <a:pPr lvl="1"/>
            <a:r>
              <a:rPr lang="en-US" altLang="zh-CN" dirty="0" smtClean="0"/>
              <a:t>How to create</a:t>
            </a:r>
          </a:p>
          <a:p>
            <a:r>
              <a:rPr lang="en-US" altLang="zh-CN" dirty="0" smtClean="0"/>
              <a:t>Operation on data</a:t>
            </a:r>
          </a:p>
          <a:p>
            <a:pPr lvl="1"/>
            <a:r>
              <a:rPr lang="en-US" altLang="zh-CN" dirty="0" err="1" smtClean="0"/>
              <a:t>Subsetting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Arithmetic, statistic and logical operators</a:t>
            </a:r>
          </a:p>
          <a:p>
            <a:pPr lvl="1"/>
            <a:r>
              <a:rPr lang="en-US" altLang="zh-CN" dirty="0" smtClean="0"/>
              <a:t>Read/Write data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zh-CN" sz="3200" dirty="0" smtClean="0"/>
              <a:t>Control structure, how to get help …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Dropbox\QianLab工作记录\R_lecture\image\coca-cola-sprite-cans-24105146.jpg"/>
          <p:cNvPicPr>
            <a:picLocks noChangeAspect="1" noChangeArrowheads="1"/>
          </p:cNvPicPr>
          <p:nvPr/>
        </p:nvPicPr>
        <p:blipFill>
          <a:blip r:embed="rId2" cstate="print"/>
          <a:srcRect l="22741" t="24569" r="22741" b="9701"/>
          <a:stretch>
            <a:fillRect/>
          </a:stretch>
        </p:blipFill>
        <p:spPr bwMode="auto">
          <a:xfrm>
            <a:off x="1428731" y="1365076"/>
            <a:ext cx="2279173" cy="2160000"/>
          </a:xfrm>
          <a:prstGeom prst="rect">
            <a:avLst/>
          </a:prstGeom>
          <a:noFill/>
        </p:spPr>
      </p:pic>
      <p:pic>
        <p:nvPicPr>
          <p:cNvPr id="51202" name="Picture 2" descr="http://cdn.zmescience.com/wp-content/uploads/cache/2015/03/Fire-main/4513493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340768"/>
            <a:ext cx="3248120" cy="2160000"/>
          </a:xfrm>
          <a:prstGeom prst="rect">
            <a:avLst/>
          </a:prstGeom>
          <a:noFill/>
        </p:spPr>
      </p:pic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4" cstate="print"/>
          <a:srcRect l="14001" r="14000"/>
          <a:stretch>
            <a:fillRect/>
          </a:stretch>
        </p:blipFill>
        <p:spPr bwMode="auto">
          <a:xfrm>
            <a:off x="1259632" y="4005064"/>
            <a:ext cx="263528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4860032" y="6177498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cs typeface="Times New Roman" pitchFamily="18" charset="0"/>
              </a:rPr>
              <a:t>Brightly-</a:t>
            </a:r>
            <a:r>
              <a:rPr lang="en-US" altLang="zh-CN" sz="2000" dirty="0" err="1" smtClean="0">
                <a:cs typeface="Times New Roman" pitchFamily="18" charset="0"/>
              </a:rPr>
              <a:t>coloured</a:t>
            </a:r>
            <a:r>
              <a:rPr lang="en-US" altLang="zh-CN" sz="2000" dirty="0" smtClean="0">
                <a:cs typeface="Times New Roman" pitchFamily="18" charset="0"/>
              </a:rPr>
              <a:t> </a:t>
            </a:r>
            <a:r>
              <a:rPr lang="en-US" altLang="zh-CN" sz="2000" dirty="0" err="1" smtClean="0">
                <a:cs typeface="Times New Roman" pitchFamily="18" charset="0"/>
              </a:rPr>
              <a:t>scrunchies</a:t>
            </a:r>
            <a:r>
              <a:rPr lang="en-US" altLang="zh-CN" sz="2000" dirty="0" smtClean="0">
                <a:cs typeface="Times New Roman" pitchFamily="18" charset="0"/>
              </a:rPr>
              <a:t> on cats prevent them from killing wildlife</a:t>
            </a:r>
            <a:endParaRPr lang="zh-CN" altLang="en-US" sz="2000" dirty="0">
              <a:cs typeface="Times New Roman" pitchFamily="18" charset="0"/>
            </a:endParaRPr>
          </a:p>
        </p:txBody>
      </p:sp>
      <p:pic>
        <p:nvPicPr>
          <p:cNvPr id="51209" name="Picture 9" descr="Scrunchies prevent wildlife death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5" y="4005064"/>
            <a:ext cx="3238277" cy="2160000"/>
          </a:xfrm>
          <a:prstGeom prst="rect">
            <a:avLst/>
          </a:prstGeom>
          <a:noFill/>
        </p:spPr>
      </p:pic>
      <p:sp>
        <p:nvSpPr>
          <p:cNvPr id="13" name="矩形 12"/>
          <p:cNvSpPr/>
          <p:nvPr/>
        </p:nvSpPr>
        <p:spPr>
          <a:xfrm>
            <a:off x="4499992" y="3520792"/>
            <a:ext cx="5004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cs typeface="Times New Roman" pitchFamily="18" charset="0"/>
              </a:rPr>
              <a:t>Sound wave could be used to extinguish fire</a:t>
            </a:r>
            <a:endParaRPr lang="zh-CN" altLang="en-US" sz="2000" dirty="0">
              <a:cs typeface="Times New Roman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0080" y="353294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000" dirty="0" smtClean="0">
                <a:cs typeface="Times New Roman" pitchFamily="18" charset="0"/>
              </a:rPr>
              <a:t>Coke  and  Sprite taste the same</a:t>
            </a:r>
            <a:endParaRPr lang="zh-CN" altLang="en-US" sz="2000" dirty="0">
              <a:cs typeface="Times New Roman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15616" y="6177498"/>
            <a:ext cx="3744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cs typeface="Times New Roman" pitchFamily="18" charset="0"/>
              </a:rPr>
              <a:t>There is a mushroom looks weirdly like  small human</a:t>
            </a:r>
            <a:endParaRPr lang="zh-CN" altLang="en-US" sz="2000" dirty="0" smtClean="0">
              <a:cs typeface="Times New Roman" pitchFamily="18" charset="0"/>
            </a:endParaRPr>
          </a:p>
        </p:txBody>
      </p:sp>
      <p:sp>
        <p:nvSpPr>
          <p:cNvPr id="16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zh-CN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True or false ?</a:t>
            </a:r>
            <a:endParaRPr lang="zh-CN" altLang="en-US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Type of data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Numeric</a:t>
            </a:r>
          </a:p>
          <a:p>
            <a:pPr lvl="1">
              <a:buNone/>
            </a:pPr>
            <a:r>
              <a:rPr lang="en-US" altLang="zh-CN" sz="3200" dirty="0" smtClean="0"/>
              <a:t>1, 2, 3</a:t>
            </a:r>
          </a:p>
          <a:p>
            <a:r>
              <a:rPr lang="en-US" altLang="zh-CN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</a:t>
            </a:r>
          </a:p>
          <a:p>
            <a:pPr>
              <a:buNone/>
            </a:pPr>
            <a:r>
              <a:rPr lang="en-US" altLang="zh-CN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altLang="zh-CN" dirty="0" smtClean="0"/>
              <a:t> “The Avengers 2”, “Fast &amp; Furious 7”</a:t>
            </a:r>
          </a:p>
          <a:p>
            <a:r>
              <a:rPr lang="en-US" altLang="zh-CN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Logical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	TRUE or FALSE</a:t>
            </a:r>
          </a:p>
          <a:p>
            <a:pPr>
              <a:buNone/>
            </a:pPr>
            <a:endParaRPr lang="en-US" altLang="zh-CN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pPr marL="514350" indent="-514350"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Picture 3" descr="E:\Dropbox\QianLab工作记录\R_lecture\image\coca-cola-sprite-cans-24105146.jpg"/>
          <p:cNvPicPr>
            <a:picLocks noChangeAspect="1" noChangeArrowheads="1"/>
          </p:cNvPicPr>
          <p:nvPr/>
        </p:nvPicPr>
        <p:blipFill>
          <a:blip r:embed="rId3" cstate="print"/>
          <a:srcRect l="22741" t="24569" r="22741" b="9701"/>
          <a:stretch>
            <a:fillRect/>
          </a:stretch>
        </p:blipFill>
        <p:spPr bwMode="auto">
          <a:xfrm>
            <a:off x="4067944" y="4077072"/>
            <a:ext cx="2279173" cy="21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Vector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 smtClean="0"/>
              <a:t>One-dimension</a:t>
            </a:r>
          </a:p>
          <a:p>
            <a:r>
              <a:rPr lang="en-US" altLang="zh-CN" b="1" dirty="0" smtClean="0"/>
              <a:t>Only one data type</a:t>
            </a:r>
          </a:p>
          <a:p>
            <a:r>
              <a:rPr lang="en-US" altLang="zh-CN" dirty="0" smtClean="0"/>
              <a:t>e.g., </a:t>
            </a:r>
          </a:p>
          <a:p>
            <a:pPr lvl="1"/>
            <a:r>
              <a:rPr lang="en-US" altLang="zh-CN" dirty="0" smtClean="0"/>
              <a:t>1,1,1,1</a:t>
            </a:r>
          </a:p>
          <a:p>
            <a:pPr lvl="1"/>
            <a:r>
              <a:rPr lang="en-US" altLang="zh-CN" dirty="0" smtClean="0"/>
              <a:t>“True”, “True”, “True”, “True”</a:t>
            </a:r>
          </a:p>
          <a:p>
            <a:pPr lvl="1"/>
            <a:r>
              <a:rPr lang="en-US" altLang="zh-CN" dirty="0" smtClean="0"/>
              <a:t>TRUE, TRUE, TRUE, TRUE</a:t>
            </a:r>
          </a:p>
          <a:p>
            <a:endParaRPr lang="en-US" altLang="zh-CN" b="1" dirty="0" smtClean="0"/>
          </a:p>
          <a:p>
            <a:endParaRPr lang="en-US" altLang="zh-CN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6444</TotalTime>
  <Words>1208</Words>
  <Application>Microsoft Office PowerPoint</Application>
  <PresentationFormat>全屏显示(4:3)</PresentationFormat>
  <Paragraphs>477</Paragraphs>
  <Slides>54</Slides>
  <Notes>8</Notes>
  <HiddenSlides>3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55" baseType="lpstr">
      <vt:lpstr>Office 主题</vt:lpstr>
      <vt:lpstr>R Programming</vt:lpstr>
      <vt:lpstr>Major function</vt:lpstr>
      <vt:lpstr>Features of R</vt:lpstr>
      <vt:lpstr>How to get R</vt:lpstr>
      <vt:lpstr>R studio</vt:lpstr>
      <vt:lpstr>Outline</vt:lpstr>
      <vt:lpstr>True or false ?</vt:lpstr>
      <vt:lpstr>Type of data</vt:lpstr>
      <vt:lpstr>Vector</vt:lpstr>
      <vt:lpstr>Creating a vector</vt:lpstr>
      <vt:lpstr>Data transformation</vt:lpstr>
      <vt:lpstr>Missing value(NA, NaN)</vt:lpstr>
      <vt:lpstr>Exercise of vector</vt:lpstr>
      <vt:lpstr>Factor</vt:lpstr>
      <vt:lpstr>Creating a factor</vt:lpstr>
      <vt:lpstr>Transforming a factor to a vector</vt:lpstr>
      <vt:lpstr>Exercise of factor</vt:lpstr>
      <vt:lpstr>Matrix</vt:lpstr>
      <vt:lpstr>Creating a matrix</vt:lpstr>
      <vt:lpstr>Exercise of matrix</vt:lpstr>
      <vt:lpstr>Data frame</vt:lpstr>
      <vt:lpstr>Creating a data frame</vt:lpstr>
      <vt:lpstr>Exercise of data frame</vt:lpstr>
      <vt:lpstr>Array</vt:lpstr>
      <vt:lpstr>Creating an array</vt:lpstr>
      <vt:lpstr>Object</vt:lpstr>
      <vt:lpstr>List</vt:lpstr>
      <vt:lpstr>Creating a list</vt:lpstr>
      <vt:lpstr>Statistical computing</vt:lpstr>
      <vt:lpstr>Summary</vt:lpstr>
      <vt:lpstr>Subsetting</vt:lpstr>
      <vt:lpstr>Extracting elements from a vector</vt:lpstr>
      <vt:lpstr>Extracting elements from a matrix</vt:lpstr>
      <vt:lpstr>Extracting elements from a data frame</vt:lpstr>
      <vt:lpstr>Editing a data frame</vt:lpstr>
      <vt:lpstr>Extracting elements from a array</vt:lpstr>
      <vt:lpstr>Extracting elements from a list</vt:lpstr>
      <vt:lpstr>Arithmetic operator</vt:lpstr>
      <vt:lpstr>Priority</vt:lpstr>
      <vt:lpstr>Statistic functions</vt:lpstr>
      <vt:lpstr>Missing value</vt:lpstr>
      <vt:lpstr>logical operator</vt:lpstr>
      <vt:lpstr>Exercise of operator</vt:lpstr>
      <vt:lpstr>Exercise of operator</vt:lpstr>
      <vt:lpstr>Setting working directory</vt:lpstr>
      <vt:lpstr>Data output</vt:lpstr>
      <vt:lpstr>Data input</vt:lpstr>
      <vt:lpstr>Exercise of output and input</vt:lpstr>
      <vt:lpstr>How to get help</vt:lpstr>
      <vt:lpstr>Packages</vt:lpstr>
      <vt:lpstr>Control structures</vt:lpstr>
      <vt:lpstr>Conditional execution</vt:lpstr>
      <vt:lpstr>Loop</vt:lpstr>
      <vt:lpstr>Take home message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 Programming</dc:title>
  <dc:creator>YangYF</dc:creator>
  <cp:lastModifiedBy>yangyf</cp:lastModifiedBy>
  <cp:revision>404</cp:revision>
  <dcterms:created xsi:type="dcterms:W3CDTF">2014-04-20T13:07:33Z</dcterms:created>
  <dcterms:modified xsi:type="dcterms:W3CDTF">2015-04-02T09:31:49Z</dcterms:modified>
</cp:coreProperties>
</file>